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16/10/2022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673828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16/10/2022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72037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16/10/2022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34954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16/10/2022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5351207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16/10/2022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079267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16/10/2022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538933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16/10/2022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95829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16/10/2022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809558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16/10/2022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50707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16/10/2022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021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16/10/2022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66597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16/10/2022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32159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16/10/2022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04686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16/10/2022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574623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16/10/2022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07143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16/10/2022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90489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16/10/2022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916780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EDD4BD1-4E46-47DD-AA81-14D9ABAC9B73}" type="datetimeFigureOut">
              <a:rPr lang="fr-FR" smtClean="0"/>
              <a:pPr/>
              <a:t>16/10/2022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96083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9B0D8D7-C900-42F8-806B-86D6D0C82B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71600"/>
            <a:ext cx="9144000" cy="923925"/>
          </a:xfrm>
          <a:solidFill>
            <a:schemeClr val="accent6"/>
          </a:solidFill>
        </p:spPr>
        <p:txBody>
          <a:bodyPr>
            <a:normAutofit/>
          </a:bodyPr>
          <a:lstStyle/>
          <a:p>
            <a:r>
              <a:rPr lang="fr-FR" dirty="0"/>
              <a:t>PROFITABILITY CALCULATIONS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9F367F0B-E892-4787-9C26-2E95165D95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38474" y="3350895"/>
            <a:ext cx="6227445" cy="544830"/>
          </a:xfrm>
          <a:solidFill>
            <a:schemeClr val="bg1"/>
          </a:solidFill>
        </p:spPr>
        <p:txBody>
          <a:bodyPr/>
          <a:lstStyle/>
          <a:p>
            <a:r>
              <a:rPr lang="fr-FR" dirty="0">
                <a:solidFill>
                  <a:schemeClr val="tx1"/>
                </a:solidFill>
                <a:latin typeface="Abadi" panose="020B0604020104020204" pitchFamily="34" charset="0"/>
              </a:rPr>
              <a:t>Sales </a:t>
            </a:r>
            <a:r>
              <a:rPr lang="fr-FR" dirty="0" err="1">
                <a:solidFill>
                  <a:schemeClr val="tx1"/>
                </a:solidFill>
                <a:latin typeface="Abadi" panose="020B0604020104020204" pitchFamily="34" charset="0"/>
              </a:rPr>
              <a:t>profitability</a:t>
            </a:r>
            <a:endParaRPr lang="fr-FR" dirty="0">
              <a:solidFill>
                <a:schemeClr val="tx1"/>
              </a:solidFill>
              <a:latin typeface="Abadi" panose="020B0604020104020204" pitchFamily="34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4C7F6133-6811-404F-8E76-6A1CE8B399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4092" y="4810124"/>
            <a:ext cx="1418558" cy="1507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10142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CDEA9D0-4A86-4DDD-BBE7-14262D00B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875" y="325554"/>
            <a:ext cx="9696450" cy="948477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fr-FR" dirty="0"/>
              <a:t>THE DIFFERENT COSTS</a:t>
            </a:r>
          </a:p>
        </p:txBody>
      </p:sp>
      <p:sp>
        <p:nvSpPr>
          <p:cNvPr id="4" name="Flèche : droite 3">
            <a:extLst>
              <a:ext uri="{FF2B5EF4-FFF2-40B4-BE49-F238E27FC236}">
                <a16:creationId xmlns:a16="http://schemas.microsoft.com/office/drawing/2014/main" xmlns="" id="{AAFD9ADD-0693-493C-8919-81F6630086E0}"/>
              </a:ext>
            </a:extLst>
          </p:cNvPr>
          <p:cNvSpPr/>
          <p:nvPr/>
        </p:nvSpPr>
        <p:spPr>
          <a:xfrm>
            <a:off x="1285875" y="1358283"/>
            <a:ext cx="9696450" cy="2565647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FIXED COSTS</a:t>
            </a:r>
          </a:p>
          <a:p>
            <a:pPr algn="ctr"/>
            <a:r>
              <a:rPr lang="en-US" dirty="0" smtClean="0"/>
              <a:t>They do not vary, no matter which product is sold</a:t>
            </a:r>
          </a:p>
          <a:p>
            <a:pPr algn="ctr"/>
            <a:r>
              <a:rPr lang="en-US" dirty="0" smtClean="0"/>
              <a:t>For example: the cost of communication, the fixed salary of the salesperson...</a:t>
            </a:r>
            <a:endParaRPr lang="fr-FR" dirty="0"/>
          </a:p>
        </p:txBody>
      </p:sp>
      <p:sp>
        <p:nvSpPr>
          <p:cNvPr id="6" name="Flèche : droite 5">
            <a:extLst>
              <a:ext uri="{FF2B5EF4-FFF2-40B4-BE49-F238E27FC236}">
                <a16:creationId xmlns:a16="http://schemas.microsoft.com/office/drawing/2014/main" xmlns="" id="{3B56AF6A-260F-4F6F-9C5C-E26CDCE572FC}"/>
              </a:ext>
            </a:extLst>
          </p:cNvPr>
          <p:cNvSpPr/>
          <p:nvPr/>
        </p:nvSpPr>
        <p:spPr>
          <a:xfrm>
            <a:off x="1247775" y="4151463"/>
            <a:ext cx="9696450" cy="2434786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VARIABLE COSTS</a:t>
            </a:r>
          </a:p>
          <a:p>
            <a:pPr algn="ctr"/>
            <a:r>
              <a:rPr lang="en-US" dirty="0" smtClean="0"/>
              <a:t>They vary according to the number of sales</a:t>
            </a:r>
          </a:p>
          <a:p>
            <a:pPr algn="ctr"/>
            <a:r>
              <a:rPr lang="en-US" dirty="0" smtClean="0"/>
              <a:t>For example: the cost of the product, the cost of transport...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98716861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44FB1EB-11C4-4945-8F5A-E5DF9D68A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628" y="828563"/>
            <a:ext cx="9632273" cy="689519"/>
          </a:xfrm>
          <a:solidFill>
            <a:schemeClr val="accent6"/>
          </a:solidFill>
        </p:spPr>
        <p:txBody>
          <a:bodyPr/>
          <a:lstStyle/>
          <a:p>
            <a:r>
              <a:rPr lang="fr-FR" dirty="0"/>
              <a:t>The </a:t>
            </a:r>
            <a:r>
              <a:rPr lang="fr-FR" dirty="0" err="1"/>
              <a:t>differential</a:t>
            </a:r>
            <a:r>
              <a:rPr lang="fr-FR" dirty="0"/>
              <a:t> </a:t>
            </a:r>
            <a:r>
              <a:rPr lang="fr-FR" dirty="0" err="1"/>
              <a:t>result</a:t>
            </a:r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DB7FCEC7-8F34-4650-AE69-E9FA8D6F3EBC}"/>
              </a:ext>
            </a:extLst>
          </p:cNvPr>
          <p:cNvSpPr txBox="1"/>
          <p:nvPr/>
        </p:nvSpPr>
        <p:spPr>
          <a:xfrm>
            <a:off x="2707689" y="2201901"/>
            <a:ext cx="6383045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It </a:t>
            </a:r>
            <a:r>
              <a:rPr lang="fr-FR" sz="2400" dirty="0" err="1"/>
              <a:t>allows</a:t>
            </a:r>
            <a:r>
              <a:rPr lang="fr-FR" sz="2400" dirty="0"/>
              <a:t> to </a:t>
            </a:r>
            <a:r>
              <a:rPr lang="fr-FR" sz="2400" dirty="0" err="1"/>
              <a:t>determine</a:t>
            </a:r>
            <a:r>
              <a:rPr lang="fr-FR" sz="2400" dirty="0"/>
              <a:t> if the </a:t>
            </a:r>
            <a:r>
              <a:rPr lang="fr-FR" sz="2400" dirty="0" err="1"/>
              <a:t>result</a:t>
            </a:r>
            <a:r>
              <a:rPr lang="fr-FR" sz="2400" dirty="0"/>
              <a:t> of the </a:t>
            </a:r>
            <a:r>
              <a:rPr lang="fr-FR" sz="2400" dirty="0" err="1"/>
              <a:t>operation</a:t>
            </a:r>
            <a:r>
              <a:rPr lang="fr-FR" sz="2400" dirty="0"/>
              <a:t> </a:t>
            </a:r>
            <a:r>
              <a:rPr lang="fr-FR" sz="2400" dirty="0" err="1"/>
              <a:t>is</a:t>
            </a:r>
            <a:r>
              <a:rPr lang="fr-FR" sz="2400" dirty="0"/>
              <a:t> positive or not = if </a:t>
            </a:r>
            <a:r>
              <a:rPr lang="fr-FR" sz="2400" dirty="0" err="1"/>
              <a:t>there</a:t>
            </a:r>
            <a:r>
              <a:rPr lang="fr-FR" sz="2400" dirty="0"/>
              <a:t> </a:t>
            </a:r>
            <a:r>
              <a:rPr lang="fr-FR" sz="2400" dirty="0" err="1"/>
              <a:t>is</a:t>
            </a:r>
            <a:r>
              <a:rPr lang="fr-FR" sz="2400" dirty="0"/>
              <a:t> </a:t>
            </a:r>
            <a:r>
              <a:rPr lang="fr-FR" sz="2400" dirty="0" smtClean="0"/>
              <a:t>a PROFIT </a:t>
            </a:r>
            <a:r>
              <a:rPr lang="fr-FR" sz="2400" dirty="0"/>
              <a:t>or </a:t>
            </a:r>
            <a:r>
              <a:rPr lang="fr-FR" sz="2400" dirty="0" smtClean="0"/>
              <a:t>a LOSS</a:t>
            </a:r>
            <a:endParaRPr lang="fr-FR" sz="2400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6E3DF5D1-9ADF-4285-BBAD-11A72BC5021A}"/>
              </a:ext>
            </a:extLst>
          </p:cNvPr>
          <p:cNvSpPr txBox="1"/>
          <p:nvPr/>
        </p:nvSpPr>
        <p:spPr>
          <a:xfrm>
            <a:off x="3386831" y="3526654"/>
            <a:ext cx="5024762" cy="23083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err="1"/>
              <a:t>It’s</a:t>
            </a:r>
            <a:r>
              <a:rPr lang="fr-FR" sz="2400" dirty="0"/>
              <a:t> </a:t>
            </a:r>
            <a:r>
              <a:rPr lang="fr-FR" sz="2400" dirty="0" err="1"/>
              <a:t>calculated</a:t>
            </a:r>
            <a:r>
              <a:rPr lang="fr-FR" sz="2400" dirty="0"/>
              <a:t> as </a:t>
            </a:r>
            <a:r>
              <a:rPr lang="fr-FR" sz="2400" dirty="0" err="1"/>
              <a:t>follows</a:t>
            </a:r>
            <a:r>
              <a:rPr lang="fr-FR" sz="2400" dirty="0"/>
              <a:t> :</a:t>
            </a:r>
          </a:p>
          <a:p>
            <a:r>
              <a:rPr lang="fr-FR" sz="2400" dirty="0"/>
              <a:t>	Turnover </a:t>
            </a:r>
            <a:r>
              <a:rPr lang="fr-FR" sz="2400" dirty="0" err="1"/>
              <a:t>achieved</a:t>
            </a:r>
            <a:r>
              <a:rPr lang="fr-FR" sz="2400" dirty="0"/>
              <a:t> (sales </a:t>
            </a:r>
            <a:r>
              <a:rPr lang="fr-FR" sz="2400" dirty="0" err="1"/>
              <a:t>result</a:t>
            </a:r>
            <a:r>
              <a:rPr lang="fr-FR" sz="2400" dirty="0"/>
              <a:t>)</a:t>
            </a:r>
          </a:p>
          <a:p>
            <a:pPr lvl="1"/>
            <a:r>
              <a:rPr lang="fr-FR" sz="2400" b="1" dirty="0"/>
              <a:t>- </a:t>
            </a:r>
            <a:r>
              <a:rPr lang="fr-FR" sz="2400" dirty="0"/>
              <a:t>	Variable </a:t>
            </a:r>
            <a:r>
              <a:rPr lang="fr-FR" sz="2400" dirty="0" err="1"/>
              <a:t>costs</a:t>
            </a:r>
            <a:endParaRPr lang="fr-FR" sz="2400" dirty="0"/>
          </a:p>
          <a:p>
            <a:r>
              <a:rPr lang="fr-FR" sz="2400" dirty="0"/>
              <a:t>	</a:t>
            </a:r>
            <a:r>
              <a:rPr lang="fr-FR" sz="2400" b="1" dirty="0"/>
              <a:t>=</a:t>
            </a:r>
            <a:r>
              <a:rPr lang="fr-FR" sz="2400" dirty="0"/>
              <a:t>	Variable </a:t>
            </a:r>
            <a:r>
              <a:rPr lang="fr-FR" sz="2400" dirty="0" err="1"/>
              <a:t>costs</a:t>
            </a:r>
            <a:r>
              <a:rPr lang="fr-FR" sz="2400" dirty="0"/>
              <a:t> </a:t>
            </a:r>
            <a:r>
              <a:rPr lang="fr-FR" sz="2400" dirty="0" err="1"/>
              <a:t>margin</a:t>
            </a:r>
            <a:endParaRPr lang="fr-FR" sz="2400" dirty="0"/>
          </a:p>
          <a:p>
            <a:r>
              <a:rPr lang="fr-FR" sz="2400" dirty="0"/>
              <a:t>	</a:t>
            </a:r>
            <a:r>
              <a:rPr lang="fr-FR" sz="2400" b="1" dirty="0"/>
              <a:t>- </a:t>
            </a:r>
            <a:r>
              <a:rPr lang="fr-FR" sz="2400" dirty="0"/>
              <a:t>	</a:t>
            </a:r>
            <a:r>
              <a:rPr lang="fr-FR" sz="2400" dirty="0" err="1"/>
              <a:t>Fixed</a:t>
            </a:r>
            <a:r>
              <a:rPr lang="fr-FR" sz="2400" dirty="0"/>
              <a:t> </a:t>
            </a:r>
            <a:r>
              <a:rPr lang="fr-FR" sz="2400" dirty="0" err="1"/>
              <a:t>Costs</a:t>
            </a:r>
            <a:endParaRPr lang="fr-FR" sz="2400" dirty="0"/>
          </a:p>
          <a:p>
            <a:r>
              <a:rPr lang="fr-FR" sz="2400" dirty="0"/>
              <a:t>	</a:t>
            </a:r>
            <a:r>
              <a:rPr lang="fr-FR" sz="2400" b="1" dirty="0"/>
              <a:t>=</a:t>
            </a:r>
            <a:r>
              <a:rPr lang="fr-FR" sz="2400" dirty="0"/>
              <a:t> 	</a:t>
            </a:r>
            <a:r>
              <a:rPr lang="fr-FR" sz="2400" dirty="0" err="1"/>
              <a:t>Results</a:t>
            </a:r>
            <a:r>
              <a:rPr lang="fr-FR" sz="2400" dirty="0"/>
              <a:t> (</a:t>
            </a:r>
            <a:r>
              <a:rPr lang="fr-FR" sz="2400" dirty="0">
                <a:sym typeface="Wingdings" panose="05000000000000000000" pitchFamily="2" charset="2"/>
              </a:rPr>
              <a:t></a:t>
            </a:r>
            <a:r>
              <a:rPr lang="fr-FR" sz="2400" dirty="0"/>
              <a:t>profit or </a:t>
            </a:r>
            <a:r>
              <a:rPr lang="fr-FR" sz="2400" dirty="0">
                <a:sym typeface="Wingdings" panose="05000000000000000000" pitchFamily="2" charset="2"/>
              </a:rPr>
              <a:t></a:t>
            </a:r>
            <a:r>
              <a:rPr lang="fr-FR" sz="2400" dirty="0" err="1"/>
              <a:t>loss</a:t>
            </a:r>
            <a:r>
              <a:rPr lang="fr-FR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209303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87B5E0F-A5FF-4238-9C0C-8DE95CB3F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3491" y="828564"/>
            <a:ext cx="9232776" cy="751662"/>
          </a:xfrm>
          <a:solidFill>
            <a:schemeClr val="accent6"/>
          </a:solidFill>
        </p:spPr>
        <p:txBody>
          <a:bodyPr/>
          <a:lstStyle/>
          <a:p>
            <a:r>
              <a:rPr lang="fr-FR" dirty="0"/>
              <a:t>PROFITABLE LEVEL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4C8870C1-ABB5-42C0-A0ED-3FB3837A471D}"/>
              </a:ext>
            </a:extLst>
          </p:cNvPr>
          <p:cNvSpPr txBox="1"/>
          <p:nvPr/>
        </p:nvSpPr>
        <p:spPr>
          <a:xfrm>
            <a:off x="1748901" y="1964827"/>
            <a:ext cx="9117366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IN VALUE,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indicates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</a:t>
            </a:r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amount</a:t>
            </a:r>
            <a:r>
              <a:rPr lang="fr-FR" dirty="0"/>
              <a:t> of sales the </a:t>
            </a:r>
            <a:r>
              <a:rPr lang="fr-FR" dirty="0" err="1"/>
              <a:t>costs</a:t>
            </a:r>
            <a:r>
              <a:rPr lang="fr-FR" dirty="0"/>
              <a:t> are </a:t>
            </a:r>
            <a:r>
              <a:rPr lang="fr-FR" dirty="0" err="1"/>
              <a:t>covered</a:t>
            </a:r>
            <a:r>
              <a:rPr lang="fr-FR" dirty="0"/>
              <a:t> and the </a:t>
            </a:r>
            <a:r>
              <a:rPr lang="fr-FR" dirty="0" err="1"/>
              <a:t>company</a:t>
            </a:r>
            <a:r>
              <a:rPr lang="fr-FR" dirty="0"/>
              <a:t> can start </a:t>
            </a:r>
            <a:r>
              <a:rPr lang="fr-FR" dirty="0" err="1"/>
              <a:t>making</a:t>
            </a:r>
            <a:r>
              <a:rPr lang="fr-FR" dirty="0"/>
              <a:t> a profit. </a:t>
            </a:r>
          </a:p>
          <a:p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IN NUMBER OF PRODUCTS,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indicates</a:t>
            </a:r>
            <a:r>
              <a:rPr lang="fr-FR" dirty="0"/>
              <a:t> </a:t>
            </a:r>
            <a:r>
              <a:rPr lang="fr-FR" dirty="0" smtClean="0"/>
              <a:t>the </a:t>
            </a:r>
            <a:r>
              <a:rPr lang="fr-FR" dirty="0" err="1" smtClean="0"/>
              <a:t>number</a:t>
            </a:r>
            <a:r>
              <a:rPr lang="fr-FR" dirty="0" smtClean="0"/>
              <a:t> of sales to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done</a:t>
            </a:r>
            <a:r>
              <a:rPr lang="fr-FR" dirty="0" smtClean="0"/>
              <a:t> to </a:t>
            </a:r>
            <a:r>
              <a:rPr lang="fr-FR" dirty="0" err="1" smtClean="0"/>
              <a:t>cover</a:t>
            </a:r>
            <a:r>
              <a:rPr lang="fr-FR" dirty="0" smtClean="0"/>
              <a:t> the </a:t>
            </a:r>
            <a:r>
              <a:rPr lang="fr-FR" dirty="0" err="1" smtClean="0"/>
              <a:t>costs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5478B36A-27A0-44FD-8DA3-4A5BCC72790F}"/>
              </a:ext>
            </a:extLst>
          </p:cNvPr>
          <p:cNvSpPr txBox="1"/>
          <p:nvPr/>
        </p:nvSpPr>
        <p:spPr>
          <a:xfrm>
            <a:off x="1748901" y="3645672"/>
            <a:ext cx="9117366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BREAKEVEN VALUE </a:t>
            </a:r>
            <a:endParaRPr lang="fr-FR" dirty="0"/>
          </a:p>
          <a:p>
            <a:r>
              <a:rPr lang="fr-FR" dirty="0"/>
              <a:t>= 	</a:t>
            </a:r>
            <a:r>
              <a:rPr lang="fr-FR" b="1" dirty="0"/>
              <a:t>(FIXED COSTS X TURNOVER) / VARIABLE COSTS MARGIN 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63D98D3E-D472-4297-BB00-4C0FE5DBF90C}"/>
              </a:ext>
            </a:extLst>
          </p:cNvPr>
          <p:cNvSpPr txBox="1"/>
          <p:nvPr/>
        </p:nvSpPr>
        <p:spPr>
          <a:xfrm>
            <a:off x="1748901" y="4700537"/>
            <a:ext cx="9232776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BREAK-EVEN POINT IN NUMBER OF PRODUCTS</a:t>
            </a:r>
            <a:endParaRPr lang="fr-FR" dirty="0"/>
          </a:p>
          <a:p>
            <a:r>
              <a:rPr lang="fr-FR" dirty="0"/>
              <a:t>= 	</a:t>
            </a:r>
            <a:r>
              <a:rPr lang="fr-FR" b="1" dirty="0" smtClean="0"/>
              <a:t>BREAKEVEN VALUE </a:t>
            </a:r>
            <a:r>
              <a:rPr lang="fr-FR" b="1" dirty="0" smtClean="0"/>
              <a:t>/ </a:t>
            </a:r>
            <a:r>
              <a:rPr lang="fr-FR" b="1" dirty="0"/>
              <a:t>UNIT SELLING PRICE OF THE PRODUCT</a:t>
            </a:r>
          </a:p>
        </p:txBody>
      </p:sp>
    </p:spTree>
    <p:extLst>
      <p:ext uri="{BB962C8B-B14F-4D97-AF65-F5344CB8AC3E}">
        <p14:creationId xmlns:p14="http://schemas.microsoft.com/office/powerpoint/2010/main" xmlns="" val="4043149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9D7C3F2-3303-48A4-AA66-01E41824C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447317"/>
            <a:ext cx="10364451" cy="1596177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fr-FR" sz="4400" dirty="0" err="1"/>
              <a:t>It’S</a:t>
            </a:r>
            <a:r>
              <a:rPr lang="fr-FR" sz="4400" dirty="0"/>
              <a:t> UP TO YOU !!!!</a:t>
            </a:r>
          </a:p>
        </p:txBody>
      </p:sp>
    </p:spTree>
    <p:extLst>
      <p:ext uri="{BB962C8B-B14F-4D97-AF65-F5344CB8AC3E}">
        <p14:creationId xmlns:p14="http://schemas.microsoft.com/office/powerpoint/2010/main" xmlns="" val="2257626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Ronds dans l’eau">
  <a:themeElements>
    <a:clrScheme name="Ronds dans l’eau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Ronds dans l’eau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onds dans l’eau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TM04033925[[fn=Ronds dans l’eau]]</Template>
  <TotalTime>209</TotalTime>
  <Words>150</Words>
  <Application>Microsoft Office PowerPoint</Application>
  <PresentationFormat>Personnalisé</PresentationFormat>
  <Paragraphs>26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Ronds dans l’eau</vt:lpstr>
      <vt:lpstr>PROFITABILITY CALCULATIONS</vt:lpstr>
      <vt:lpstr>THE DIFFERENT COSTS</vt:lpstr>
      <vt:lpstr>The differential result</vt:lpstr>
      <vt:lpstr>PROFITABLE LEVEL</vt:lpstr>
      <vt:lpstr>It’S UP TO YOU !!!!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FORMATION DES PRIX</dc:title>
  <dc:creator>Martine Cid</dc:creator>
  <cp:lastModifiedBy>Utilisateur</cp:lastModifiedBy>
  <cp:revision>6</cp:revision>
  <dcterms:created xsi:type="dcterms:W3CDTF">2022-02-20T13:29:48Z</dcterms:created>
  <dcterms:modified xsi:type="dcterms:W3CDTF">2022-10-16T13:07:11Z</dcterms:modified>
</cp:coreProperties>
</file>