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1" r:id="rId6"/>
    <p:sldId id="263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4" r:id="rId15"/>
    <p:sldId id="283" r:id="rId16"/>
  </p:sldIdLst>
  <p:sldSz cx="12188825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5807" autoAdjust="0"/>
  </p:normalViewPr>
  <p:slideViewPr>
    <p:cSldViewPr>
      <p:cViewPr varScale="1">
        <p:scale>
          <a:sx n="111" d="100"/>
          <a:sy n="111" d="100"/>
        </p:scale>
        <p:origin x="552" y="20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28FCA9C-FF92-4024-BDEC-A6D3B663DC09}" type="datetimeFigureOut">
              <a:rPr lang="en-US"/>
              <a:t>9/3/22</a:t>
            </a:fld>
            <a:endParaRPr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446DCAE-1661-43FF-8A44-43DAFDC1FD90}" type="slidenum">
              <a:rPr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2AB877-E7B1-4681-847E-D0918612832B}" type="datetimeFigureOut">
              <a:rPr lang="en-US"/>
              <a:t>9/3/22</a:t>
            </a:fld>
            <a:endParaRPr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dirty="0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Modifiez les styles du texte du masque</a:t>
            </a:r>
          </a:p>
          <a:p>
            <a:pPr lvl="1" rtl="0"/>
            <a:r>
              <a:t>Deuxième niveau</a:t>
            </a:r>
          </a:p>
          <a:p>
            <a:pPr lvl="2" rtl="0"/>
            <a:r>
              <a:t>Troisième niveau</a:t>
            </a:r>
          </a:p>
          <a:p>
            <a:pPr lvl="3" rtl="0"/>
            <a:r>
              <a:t>Quatrième niveau</a:t>
            </a:r>
          </a:p>
          <a:p>
            <a:pPr lvl="4" rtl="0"/>
            <a:r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9C971FF-EF28-4195-A575-329446EFAA55}" type="slidenum">
              <a:rPr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 descr="Carte de l’Europe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dirty="0">
              <a:solidFill>
                <a:schemeClr val="lt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 rtlCol="0">
            <a:normAutofit/>
          </a:bodyPr>
          <a:lstStyle>
            <a:lvl1pPr>
              <a:defRPr sz="4400"/>
            </a:lvl1pPr>
          </a:lstStyle>
          <a:p>
            <a:pPr rtl="0"/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" dirty="0"/>
              <a:t>Ajouter un pied de page</a:t>
            </a:r>
            <a:endParaRPr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F33987-6305-4E2A-BF18-EF013ECE927B}" type="datetimeFigureOut">
              <a:rPr lang="en-US"/>
              <a:t>9/3/22</a:t>
            </a:fld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 rtlCol="0"/>
          <a:lstStyle/>
          <a:p>
            <a:pPr rtl="0"/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" dirty="0"/>
              <a:t>Ajouter un pied de page</a:t>
            </a:r>
            <a:endParaRPr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F33987-6305-4E2A-BF18-EF013ECE927B}" type="datetimeFigureOut">
              <a:rPr lang="en-US"/>
              <a:t>9/3/22</a:t>
            </a:fld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" dirty="0"/>
              <a:t>Ajouter un pied de page</a:t>
            </a:r>
            <a:endParaRPr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F33987-6305-4E2A-BF18-EF013ECE927B}" type="datetimeFigureOut">
              <a:rPr lang="en-US"/>
              <a:t>9/3/22</a:t>
            </a:fld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rtlCol="0" anchor="b">
            <a:normAutofit/>
          </a:bodyPr>
          <a:lstStyle>
            <a:lvl1pPr algn="l">
              <a:defRPr sz="4400" b="0" cap="all"/>
            </a:lvl1pPr>
          </a:lstStyle>
          <a:p>
            <a:pPr rtl="0"/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rtlCol="0"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" dirty="0"/>
              <a:t>Ajouter un pied de page</a:t>
            </a:r>
            <a:endParaRPr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F33987-6305-4E2A-BF18-EF013ECE927B}" type="datetimeFigureOut">
              <a:rPr lang="en-US"/>
              <a:t>9/3/22</a:t>
            </a:fld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" dirty="0"/>
              <a:t>Ajouter un pied de page</a:t>
            </a:r>
            <a:endParaRPr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F33987-6305-4E2A-BF18-EF013ECE927B}" type="datetimeFigureOut">
              <a:rPr lang="en-US"/>
              <a:t>9/3/22</a:t>
            </a:fld>
            <a:endParaRPr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" dirty="0"/>
              <a:t>Ajouter un pied de page</a:t>
            </a:r>
            <a:endParaRPr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F33987-6305-4E2A-BF18-EF013ECE927B}" type="datetimeFigureOut">
              <a:rPr lang="en-US"/>
              <a:t>9/3/22</a:t>
            </a:fld>
            <a:endParaRPr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" dirty="0"/>
              <a:t>Ajouter un pied de page</a:t>
            </a:r>
            <a:endParaRPr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F33987-6305-4E2A-BF18-EF013ECE927B}" type="datetimeFigureOut">
              <a:rPr lang="en-US"/>
              <a:t>9/3/22</a:t>
            </a:fld>
            <a:endParaRPr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" dirty="0"/>
              <a:t>Ajouter un pied de page</a:t>
            </a:r>
            <a:endParaRPr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F33987-6305-4E2A-BF18-EF013ECE927B}" type="datetimeFigureOut">
              <a:rPr lang="en-US"/>
              <a:t>9/3/22</a:t>
            </a:fld>
            <a:endParaRPr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rtlCol="0" anchor="b">
            <a:noAutofit/>
          </a:bodyPr>
          <a:lstStyle>
            <a:lvl1pPr algn="l">
              <a:defRPr sz="4000" b="0"/>
            </a:lvl1pPr>
          </a:lstStyle>
          <a:p>
            <a:pPr rtl="0"/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" dirty="0"/>
              <a:t>Ajouter un pied de page</a:t>
            </a:r>
            <a:endParaRPr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F33987-6305-4E2A-BF18-EF013ECE927B}" type="datetimeFigureOut">
              <a:rPr lang="en-US"/>
              <a:t>9/3/22</a:t>
            </a:fld>
            <a:endParaRPr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rtlCol="0" anchor="b">
            <a:noAutofit/>
          </a:bodyPr>
          <a:lstStyle>
            <a:lvl1pPr algn="l">
              <a:defRPr sz="4000" b="0"/>
            </a:lvl1pPr>
          </a:lstStyle>
          <a:p>
            <a:pPr rtl="0"/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’image 2" descr="Espace réservé vide pour ajouter une image. Cliquez sur l’espace réservé et sélectionnez l’image à ajouter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dirty="0"/>
              <a:t>Cliquez sur l'icône pour ajouter une image</a:t>
            </a:r>
            <a:endParaRPr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" dirty="0"/>
              <a:t>Ajouter un pied de page</a:t>
            </a:r>
            <a:endParaRPr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F33987-6305-4E2A-BF18-EF013ECE927B}" type="datetimeFigureOut">
              <a:rPr lang="en-US"/>
              <a:t>9/3/22</a:t>
            </a:fld>
            <a:endParaRPr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t>Modifiez les styles du texte du masque</a:t>
            </a:r>
          </a:p>
          <a:p>
            <a:pPr lvl="1" rtl="0"/>
            <a:r>
              <a:t>Deuxième niveau</a:t>
            </a:r>
          </a:p>
          <a:p>
            <a:pPr lvl="2" rtl="0"/>
            <a:r>
              <a:t>Troisième niveau</a:t>
            </a:r>
          </a:p>
          <a:p>
            <a:pPr lvl="3" rtl="0"/>
            <a:r>
              <a:t>Quatrième niveau</a:t>
            </a:r>
          </a:p>
          <a:p>
            <a:pPr lvl="4" rtl="0"/>
            <a:r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fr" dirty="0"/>
              <a:t>Ajouter un pied de page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EDF33987-6305-4E2A-BF18-EF013ECE927B}" type="datetimeFigureOut">
              <a:rPr lang="en-US" smtClean="0"/>
              <a:pPr rtl="0"/>
              <a:t>9/3/22</a:t>
            </a:fld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F36C87F6-986D-49E6-AF40-1B3A1EE8064D}" type="slidenum">
              <a:rPr lang="en-US" smtClean="0"/>
              <a:pPr rtl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mart-goodies.com/" TargetMode="External"/><Relationship Id="rId3" Type="http://schemas.openxmlformats.org/officeDocument/2006/relationships/hyperlink" Target="https://www.objetrama.fr/" TargetMode="External"/><Relationship Id="rId7" Type="http://schemas.openxmlformats.org/officeDocument/2006/relationships/hyperlink" Target="http://www.very-good-factory.com/" TargetMode="External"/><Relationship Id="rId2" Type="http://schemas.openxmlformats.org/officeDocument/2006/relationships/hyperlink" Target="http://www.initiatives.fr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atelierbox.fr/" TargetMode="External"/><Relationship Id="rId5" Type="http://schemas.openxmlformats.org/officeDocument/2006/relationships/hyperlink" Target="http://www.goodiespub.fr/" TargetMode="External"/><Relationship Id="rId10" Type="http://schemas.openxmlformats.org/officeDocument/2006/relationships/hyperlink" Target="https://cadoetik.com/" TargetMode="External"/><Relationship Id="rId4" Type="http://schemas.openxmlformats.org/officeDocument/2006/relationships/hyperlink" Target="http://www.cadencom.com/" TargetMode="External"/><Relationship Id="rId9" Type="http://schemas.openxmlformats.org/officeDocument/2006/relationships/hyperlink" Target="http://www.netbooster.fr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mart-goodies.com/" TargetMode="External"/><Relationship Id="rId3" Type="http://schemas.openxmlformats.org/officeDocument/2006/relationships/hyperlink" Target="https://www.objetrama.fr/" TargetMode="External"/><Relationship Id="rId7" Type="http://schemas.openxmlformats.org/officeDocument/2006/relationships/hyperlink" Target="http://www.very-good-factory.com/" TargetMode="External"/><Relationship Id="rId2" Type="http://schemas.openxmlformats.org/officeDocument/2006/relationships/hyperlink" Target="http://www.initiatives.fr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atelierbox.fr/" TargetMode="External"/><Relationship Id="rId5" Type="http://schemas.openxmlformats.org/officeDocument/2006/relationships/hyperlink" Target="http://www.goodiespub.fr/" TargetMode="External"/><Relationship Id="rId10" Type="http://schemas.openxmlformats.org/officeDocument/2006/relationships/hyperlink" Target="https://cadoetik.com/" TargetMode="External"/><Relationship Id="rId4" Type="http://schemas.openxmlformats.org/officeDocument/2006/relationships/hyperlink" Target="http://www.cadencom.com/" TargetMode="External"/><Relationship Id="rId9" Type="http://schemas.openxmlformats.org/officeDocument/2006/relationships/hyperlink" Target="http://www.netbooster.fr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22594" y="-1161144"/>
            <a:ext cx="9753600" cy="3048001"/>
          </a:xfrm>
        </p:spPr>
        <p:txBody>
          <a:bodyPr rtlCol="0"/>
          <a:lstStyle/>
          <a:p>
            <a:pPr rtl="0"/>
            <a:r>
              <a:rPr lang="fr-FR" dirty="0">
                <a:latin typeface="Baguet Script" panose="020F0502020204030204" pitchFamily="34" charset="0"/>
                <a:cs typeface="Baguet Script" panose="020F0502020204030204" pitchFamily="34" charset="0"/>
              </a:rPr>
              <a:t>Erasmus' </a:t>
            </a:r>
            <a:r>
              <a:rPr lang="fr-FR" dirty="0" err="1">
                <a:latin typeface="Baguet Script" panose="020F0502020204030204" pitchFamily="34" charset="0"/>
                <a:cs typeface="Baguet Script" panose="020F0502020204030204" pitchFamily="34" charset="0"/>
              </a:rPr>
              <a:t>projects</a:t>
            </a:r>
            <a:endParaRPr lang="fr" dirty="0">
              <a:latin typeface="Baguet Script" panose="020F0502020204030204" pitchFamily="34" charset="0"/>
              <a:cs typeface="Baguet Script" panose="020F050202020403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988840"/>
            <a:ext cx="7848600" cy="1143000"/>
          </a:xfrm>
        </p:spPr>
        <p:txBody>
          <a:bodyPr rtlCol="0"/>
          <a:lstStyle/>
          <a:p>
            <a:pPr rtl="0"/>
            <a:r>
              <a:rPr lang="fr-FR" dirty="0" err="1">
                <a:latin typeface="Baguet Script" pitchFamily="2" charset="77"/>
              </a:rPr>
              <a:t>Step</a:t>
            </a:r>
            <a:r>
              <a:rPr lang="fr-FR" dirty="0">
                <a:latin typeface="Baguet Script" pitchFamily="2" charset="77"/>
              </a:rPr>
              <a:t> 1: </a:t>
            </a:r>
            <a:r>
              <a:rPr lang="fr-FR" dirty="0" err="1">
                <a:latin typeface="Baguet Script" pitchFamily="2" charset="77"/>
              </a:rPr>
              <a:t>Preparatory</a:t>
            </a:r>
            <a:r>
              <a:rPr lang="fr-FR" dirty="0">
                <a:latin typeface="Baguet Script" pitchFamily="2" charset="77"/>
              </a:rPr>
              <a:t> Work for </a:t>
            </a:r>
            <a:r>
              <a:rPr lang="fr-FR" dirty="0" err="1">
                <a:latin typeface="Baguet Script" pitchFamily="2" charset="77"/>
              </a:rPr>
              <a:t>Reception</a:t>
            </a:r>
            <a:r>
              <a:rPr lang="fr-FR" dirty="0">
                <a:latin typeface="Baguet Script" pitchFamily="2" charset="77"/>
              </a:rPr>
              <a:t> and </a:t>
            </a:r>
            <a:r>
              <a:rPr lang="fr-FR" dirty="0" err="1">
                <a:latin typeface="Baguet Script" pitchFamily="2" charset="77"/>
              </a:rPr>
              <a:t>Mobility</a:t>
            </a:r>
            <a:endParaRPr lang="fr" dirty="0">
              <a:latin typeface="Baguet Script" pitchFamily="2" charset="77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51B3272-886D-569F-55BF-026D607AC3EC}"/>
              </a:ext>
            </a:extLst>
          </p:cNvPr>
          <p:cNvSpPr txBox="1"/>
          <p:nvPr/>
        </p:nvSpPr>
        <p:spPr>
          <a:xfrm>
            <a:off x="909836" y="5733256"/>
            <a:ext cx="7992888" cy="109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2400" dirty="0">
                <a:latin typeface="Baguet Script" pitchFamily="2" charset="77"/>
              </a:rPr>
              <a:t>Ladies </a:t>
            </a:r>
            <a:r>
              <a:rPr lang="fr-FR" sz="2400" dirty="0" err="1">
                <a:latin typeface="Baguet Script" pitchFamily="2" charset="77"/>
              </a:rPr>
              <a:t>Barbalic</a:t>
            </a:r>
            <a:r>
              <a:rPr lang="fr-FR" sz="2400" dirty="0">
                <a:latin typeface="Baguet Script" pitchFamily="2" charset="77"/>
              </a:rPr>
              <a:t>, </a:t>
            </a:r>
            <a:r>
              <a:rPr lang="fr-FR" sz="2400" dirty="0" err="1">
                <a:latin typeface="Baguet Script" pitchFamily="2" charset="77"/>
              </a:rPr>
              <a:t>Campilla</a:t>
            </a:r>
            <a:r>
              <a:rPr lang="fr-FR" sz="2400" dirty="0">
                <a:latin typeface="Baguet Script" pitchFamily="2" charset="77"/>
              </a:rPr>
              <a:t>, Cid, </a:t>
            </a:r>
            <a:r>
              <a:rPr lang="fr-FR" sz="2400" dirty="0" err="1">
                <a:latin typeface="Baguet Script" pitchFamily="2" charset="77"/>
              </a:rPr>
              <a:t>Accriz</a:t>
            </a:r>
            <a:r>
              <a:rPr lang="fr-FR" sz="2400" dirty="0">
                <a:latin typeface="Baguet Script" pitchFamily="2" charset="77"/>
              </a:rPr>
              <a:t> et </a:t>
            </a:r>
            <a:r>
              <a:rPr lang="fr-FR" sz="2400" dirty="0" err="1">
                <a:latin typeface="Baguet Script" pitchFamily="2" charset="77"/>
              </a:rPr>
              <a:t>Mister</a:t>
            </a:r>
            <a:r>
              <a:rPr lang="fr-FR" sz="2400" dirty="0">
                <a:latin typeface="Baguet Script" pitchFamily="2" charset="77"/>
              </a:rPr>
              <a:t> Garde</a:t>
            </a:r>
          </a:p>
          <a:p>
            <a:pPr>
              <a:lnSpc>
                <a:spcPct val="90000"/>
              </a:lnSpc>
            </a:pPr>
            <a:r>
              <a:rPr lang="fr-FR" sz="2400" dirty="0" err="1">
                <a:latin typeface="Baguet Script" pitchFamily="2" charset="77"/>
              </a:rPr>
              <a:t>T</a:t>
            </a:r>
            <a:r>
              <a:rPr lang="fr-FR" sz="2400" dirty="0">
                <a:latin typeface="Baguet Script" pitchFamily="2" charset="77"/>
              </a:rPr>
              <a:t> PCOM &amp; TPVEN</a:t>
            </a:r>
          </a:p>
          <a:p>
            <a:pPr>
              <a:lnSpc>
                <a:spcPct val="90000"/>
              </a:lnSpc>
            </a:pPr>
            <a:r>
              <a:rPr lang="fr-FR" sz="2400" dirty="0">
                <a:latin typeface="Baguet Script" pitchFamily="2" charset="77"/>
              </a:rPr>
              <a:t>2022/2023</a:t>
            </a:r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697B9265-1E59-5AB8-47B6-84EAAD61C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0316" y="2924944"/>
            <a:ext cx="2124578" cy="215693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0057716-FC0C-FD41-FDDC-33A4D8F9B2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5940" y="2924944"/>
            <a:ext cx="2286000" cy="21209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249C7BE-D9DB-24A7-9257-8FBD74305B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4935" y="2897014"/>
            <a:ext cx="2199625" cy="217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51619"/>
            <a:ext cx="9753600" cy="765629"/>
          </a:xfrm>
        </p:spPr>
        <p:txBody>
          <a:bodyPr rtlCol="0" anchor="b">
            <a:normAutofit/>
          </a:bodyPr>
          <a:lstStyle/>
          <a:p>
            <a:pPr rtl="0"/>
            <a:r>
              <a:rPr lang="fr-FR" u="sng" dirty="0">
                <a:latin typeface="Baguet Script" pitchFamily="2" charset="77"/>
              </a:rPr>
              <a:t>7) Oral </a:t>
            </a:r>
            <a:r>
              <a:rPr lang="fr-FR" u="sng" dirty="0" err="1">
                <a:latin typeface="Baguet Script" pitchFamily="2" charset="77"/>
              </a:rPr>
              <a:t>presentation</a:t>
            </a:r>
            <a:r>
              <a:rPr lang="fr-FR" u="sng" dirty="0">
                <a:latin typeface="Baguet Script" pitchFamily="2" charset="77"/>
              </a:rPr>
              <a:t> of the </a:t>
            </a:r>
            <a:r>
              <a:rPr lang="fr-FR" u="sng" dirty="0" err="1">
                <a:latin typeface="Baguet Script" pitchFamily="2" charset="77"/>
              </a:rPr>
              <a:t>work</a:t>
            </a:r>
            <a:endParaRPr lang="fr" u="sng" dirty="0">
              <a:latin typeface="Baguet Script" pitchFamily="2" charset="77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93FB309-E065-71BF-CEDD-EB668445E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17248"/>
            <a:ext cx="11377264" cy="6040752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Baguet Script" pitchFamily="2" charset="77"/>
              </a:rPr>
              <a:t>You have now done your work. You have made a note of it.</a:t>
            </a:r>
          </a:p>
          <a:p>
            <a:pPr algn="just"/>
            <a:endParaRPr lang="en-US" dirty="0">
              <a:latin typeface="Baguet Script" pitchFamily="2" charset="77"/>
            </a:endParaRPr>
          </a:p>
          <a:p>
            <a:pPr algn="just"/>
            <a:r>
              <a:rPr lang="en-US" dirty="0">
                <a:latin typeface="Baguet Script" pitchFamily="2" charset="77"/>
              </a:rPr>
              <a:t>Now you will have to present it. The oral presentation is an important part of the presentation of the work. You will therefore receive a second mark.</a:t>
            </a:r>
          </a:p>
          <a:p>
            <a:pPr algn="just"/>
            <a:endParaRPr lang="en-US" dirty="0">
              <a:latin typeface="Baguet Script" pitchFamily="2" charset="77"/>
            </a:endParaRPr>
          </a:p>
          <a:p>
            <a:pPr algn="just"/>
            <a:endParaRPr lang="en-US" dirty="0">
              <a:latin typeface="Baguet Script" pitchFamily="2" charset="77"/>
            </a:endParaRPr>
          </a:p>
          <a:p>
            <a:pPr algn="just"/>
            <a:endParaRPr lang="en-US" dirty="0">
              <a:latin typeface="Baguet Script" pitchFamily="2" charset="77"/>
            </a:endParaRPr>
          </a:p>
          <a:p>
            <a:pPr algn="just"/>
            <a:endParaRPr lang="en-US" dirty="0">
              <a:latin typeface="Baguet Script" pitchFamily="2" charset="77"/>
            </a:endParaRPr>
          </a:p>
          <a:p>
            <a:pPr algn="just"/>
            <a:r>
              <a:rPr lang="en-US" dirty="0">
                <a:latin typeface="Baguet Script" pitchFamily="2" charset="77"/>
              </a:rPr>
              <a:t>You will find the evaluation grids for the work to be handed in and for the oral presentation below:</a:t>
            </a:r>
          </a:p>
          <a:p>
            <a:pPr algn="just"/>
            <a:endParaRPr lang="en-US" dirty="0">
              <a:latin typeface="Baguet Script" pitchFamily="2" charset="77"/>
            </a:endParaRPr>
          </a:p>
          <a:p>
            <a:pPr algn="just"/>
            <a:r>
              <a:rPr lang="en-US" dirty="0">
                <a:latin typeface="Baguet Script" pitchFamily="2" charset="77"/>
              </a:rPr>
              <a:t>The digital version must be given to </a:t>
            </a:r>
            <a:r>
              <a:rPr lang="en-US" dirty="0" err="1">
                <a:latin typeface="Baguet Script" pitchFamily="2" charset="77"/>
              </a:rPr>
              <a:t>Mr</a:t>
            </a:r>
            <a:r>
              <a:rPr lang="en-US" dirty="0">
                <a:latin typeface="Baguet Script" pitchFamily="2" charset="77"/>
              </a:rPr>
              <a:t> Garde, </a:t>
            </a:r>
            <a:r>
              <a:rPr lang="en-US" dirty="0" err="1">
                <a:latin typeface="Baguet Script" pitchFamily="2" charset="77"/>
              </a:rPr>
              <a:t>Mrs</a:t>
            </a:r>
            <a:r>
              <a:rPr lang="en-US" dirty="0">
                <a:latin typeface="Baguet Script" pitchFamily="2" charset="77"/>
              </a:rPr>
              <a:t> Cid and </a:t>
            </a:r>
            <a:r>
              <a:rPr lang="en-US" dirty="0" err="1">
                <a:latin typeface="Baguet Script" pitchFamily="2" charset="77"/>
              </a:rPr>
              <a:t>Accriz</a:t>
            </a:r>
            <a:r>
              <a:rPr lang="en-US" dirty="0">
                <a:latin typeface="Baguet Script" pitchFamily="2" charset="77"/>
              </a:rPr>
              <a:t> (T PVEN) and </a:t>
            </a:r>
            <a:r>
              <a:rPr lang="en-US" dirty="0" err="1">
                <a:latin typeface="Baguet Script" pitchFamily="2" charset="77"/>
              </a:rPr>
              <a:t>Mrs</a:t>
            </a:r>
            <a:r>
              <a:rPr lang="en-US" dirty="0">
                <a:latin typeface="Baguet Script" pitchFamily="2" charset="77"/>
              </a:rPr>
              <a:t> </a:t>
            </a:r>
            <a:r>
              <a:rPr lang="en-US" dirty="0" err="1">
                <a:latin typeface="Baguet Script" pitchFamily="2" charset="77"/>
              </a:rPr>
              <a:t>Barbalic</a:t>
            </a:r>
            <a:r>
              <a:rPr lang="en-US" dirty="0">
                <a:latin typeface="Baguet Script" pitchFamily="2" charset="77"/>
              </a:rPr>
              <a:t>, (T PCOM)</a:t>
            </a:r>
          </a:p>
          <a:p>
            <a:pPr algn="just"/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73460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6E8A0F50-EA51-4438-9E80-2AA108280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rmAutofit/>
          </a:bodyPr>
          <a:lstStyle/>
          <a:p>
            <a:r>
              <a:rPr lang="en-US" dirty="0">
                <a:latin typeface="Baguet Script" pitchFamily="2" charset="77"/>
              </a:rPr>
              <a:t>Written grid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7B4568CE-DAE1-55DE-ACC8-A8C2535F5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/>
          <a:lstStyle/>
          <a:p>
            <a:r>
              <a:rPr lang="en-US" dirty="0">
                <a:latin typeface="Baguet Script" pitchFamily="2" charset="77"/>
              </a:rPr>
              <a:t>Score out of 20 :</a:t>
            </a:r>
          </a:p>
        </p:txBody>
      </p:sp>
      <p:pic>
        <p:nvPicPr>
          <p:cNvPr id="5" name="Image 4" descr="Une image contenant table&#10;&#10;Description générée automatiquement">
            <a:extLst>
              <a:ext uri="{FF2B5EF4-FFF2-40B4-BE49-F238E27FC236}">
                <a16:creationId xmlns:a16="http://schemas.microsoft.com/office/drawing/2014/main" id="{7D4E300F-B27F-F229-72F7-3FB81A55F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6460" y="0"/>
            <a:ext cx="44786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147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6E8A0F50-EA51-4438-9E80-2AA108280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/>
          <a:lstStyle/>
          <a:p>
            <a:r>
              <a:rPr lang="en-US" dirty="0">
                <a:latin typeface="Baguet Script" pitchFamily="2" charset="77"/>
              </a:rPr>
              <a:t>Grid for the oral test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650BBDB-EB61-6A9F-1D32-F6BB4E589206}"/>
              </a:ext>
            </a:extLst>
          </p:cNvPr>
          <p:cNvSpPr txBox="1"/>
          <p:nvPr/>
        </p:nvSpPr>
        <p:spPr>
          <a:xfrm>
            <a:off x="684213" y="5085184"/>
            <a:ext cx="2673895" cy="430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2400" dirty="0">
                <a:latin typeface="Baguet Script" pitchFamily="2" charset="77"/>
              </a:rPr>
              <a:t>Score out of 20 :</a:t>
            </a:r>
            <a:endParaRPr lang="fr-FR" sz="2400" dirty="0"/>
          </a:p>
        </p:txBody>
      </p:sp>
      <p:pic>
        <p:nvPicPr>
          <p:cNvPr id="16" name="Image 15" descr="Une image contenant table&#10;&#10;Description générée automatiquement">
            <a:extLst>
              <a:ext uri="{FF2B5EF4-FFF2-40B4-BE49-F238E27FC236}">
                <a16:creationId xmlns:a16="http://schemas.microsoft.com/office/drawing/2014/main" id="{FBA92316-FC38-C4B0-D1A7-442737FDF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9282" y="0"/>
            <a:ext cx="51067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3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28926" y="249932"/>
            <a:ext cx="9753600" cy="871736"/>
          </a:xfrm>
        </p:spPr>
        <p:txBody>
          <a:bodyPr rtlCol="0" anchor="b">
            <a:normAutofit fontScale="90000"/>
          </a:bodyPr>
          <a:lstStyle/>
          <a:p>
            <a:pPr rtl="0"/>
            <a:r>
              <a:rPr lang="fr-FR" dirty="0" err="1">
                <a:latin typeface="Baguet Script" pitchFamily="2" charset="77"/>
              </a:rPr>
              <a:t>Summary</a:t>
            </a:r>
            <a:r>
              <a:rPr lang="fr-FR" dirty="0">
                <a:latin typeface="Baguet Script" pitchFamily="2" charset="77"/>
              </a:rPr>
              <a:t> of </a:t>
            </a:r>
            <a:r>
              <a:rPr lang="fr-FR" dirty="0" err="1">
                <a:latin typeface="Baguet Script" pitchFamily="2" charset="77"/>
              </a:rPr>
              <a:t>tasks</a:t>
            </a:r>
            <a:r>
              <a:rPr lang="fr-FR" dirty="0">
                <a:latin typeface="Baguet Script" pitchFamily="2" charset="77"/>
              </a:rPr>
              <a:t> to </a:t>
            </a:r>
            <a:r>
              <a:rPr lang="fr-FR" dirty="0" err="1">
                <a:latin typeface="Baguet Script" pitchFamily="2" charset="77"/>
              </a:rPr>
              <a:t>be</a:t>
            </a:r>
            <a:r>
              <a:rPr lang="fr-FR" dirty="0">
                <a:latin typeface="Baguet Script" pitchFamily="2" charset="77"/>
              </a:rPr>
              <a:t> </a:t>
            </a:r>
            <a:r>
              <a:rPr lang="fr-FR" dirty="0" err="1">
                <a:latin typeface="Baguet Script" pitchFamily="2" charset="77"/>
              </a:rPr>
              <a:t>performed</a:t>
            </a:r>
            <a:endParaRPr lang="fr" dirty="0">
              <a:latin typeface="Baguet Script" pitchFamily="2" charset="77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type="subTitle" idx="1"/>
          </p:nvPr>
        </p:nvSpPr>
        <p:spPr>
          <a:xfrm>
            <a:off x="405780" y="1916832"/>
            <a:ext cx="7848600" cy="3888432"/>
          </a:xfrm>
        </p:spPr>
        <p:txBody>
          <a:bodyPr rtlCol="0">
            <a:normAutofit lnSpcReduction="10000"/>
          </a:bodyPr>
          <a:lstStyle/>
          <a:p>
            <a:pPr marL="457200" indent="-457200" rtl="0">
              <a:spcAft>
                <a:spcPts val="600"/>
              </a:spcAft>
              <a:buAutoNum type="arabicParenR"/>
            </a:pPr>
            <a:r>
              <a:rPr lang="fr-FR" dirty="0" err="1">
                <a:latin typeface="Baguet Script" pitchFamily="2" charset="77"/>
              </a:rPr>
              <a:t>September</a:t>
            </a:r>
            <a:r>
              <a:rPr lang="fr-FR" dirty="0">
                <a:latin typeface="Baguet Script" pitchFamily="2" charset="77"/>
              </a:rPr>
              <a:t> 2022 </a:t>
            </a:r>
            <a:r>
              <a:rPr lang="fr-FR" dirty="0" err="1">
                <a:latin typeface="Baguet Script" pitchFamily="2" charset="77"/>
              </a:rPr>
              <a:t>project</a:t>
            </a:r>
            <a:r>
              <a:rPr lang="fr" dirty="0">
                <a:latin typeface="Baguet Script" pitchFamily="2" charset="77"/>
              </a:rPr>
              <a:t> ;</a:t>
            </a:r>
          </a:p>
          <a:p>
            <a:pPr marL="457200" indent="-457200" rtl="0">
              <a:spcAft>
                <a:spcPts val="600"/>
              </a:spcAft>
              <a:buAutoNum type="arabicParenR"/>
            </a:pPr>
            <a:r>
              <a:rPr lang="fr-FR" dirty="0">
                <a:latin typeface="Baguet Script" pitchFamily="2" charset="77"/>
              </a:rPr>
              <a:t>The </a:t>
            </a:r>
            <a:r>
              <a:rPr lang="fr-FR" dirty="0" err="1">
                <a:latin typeface="Baguet Script" pitchFamily="2" charset="77"/>
              </a:rPr>
              <a:t>calendar</a:t>
            </a:r>
            <a:r>
              <a:rPr lang="fr-FR" dirty="0">
                <a:latin typeface="Baguet Script" pitchFamily="2" charset="77"/>
              </a:rPr>
              <a:t> </a:t>
            </a:r>
            <a:r>
              <a:rPr lang="fr" dirty="0">
                <a:latin typeface="Baguet Script" pitchFamily="2" charset="77"/>
              </a:rPr>
              <a:t>;</a:t>
            </a:r>
          </a:p>
          <a:p>
            <a:pPr marL="457200" indent="-457200" rtl="0">
              <a:spcAft>
                <a:spcPts val="600"/>
              </a:spcAft>
              <a:buAutoNum type="arabicParenR"/>
            </a:pPr>
            <a:r>
              <a:rPr lang="fr-FR" dirty="0">
                <a:latin typeface="Baguet Script" pitchFamily="2" charset="77"/>
              </a:rPr>
              <a:t>Formation of pairs </a:t>
            </a:r>
            <a:r>
              <a:rPr lang="fr" dirty="0">
                <a:latin typeface="Baguet Script" pitchFamily="2" charset="77"/>
              </a:rPr>
              <a:t>;</a:t>
            </a:r>
          </a:p>
          <a:p>
            <a:pPr marL="457200" indent="-457200" rtl="0">
              <a:spcAft>
                <a:spcPts val="600"/>
              </a:spcAft>
              <a:buAutoNum type="arabicParenR"/>
            </a:pPr>
            <a:r>
              <a:rPr lang="fr-FR" dirty="0">
                <a:latin typeface="Baguet Script" pitchFamily="2" charset="77"/>
              </a:rPr>
              <a:t>Lexical </a:t>
            </a:r>
            <a:r>
              <a:rPr lang="fr-FR" dirty="0" err="1">
                <a:latin typeface="Baguet Script" pitchFamily="2" charset="77"/>
              </a:rPr>
              <a:t>research</a:t>
            </a:r>
            <a:r>
              <a:rPr lang="fr-FR" dirty="0">
                <a:latin typeface="Baguet Script" pitchFamily="2" charset="77"/>
              </a:rPr>
              <a:t> : GOODIES</a:t>
            </a:r>
          </a:p>
          <a:p>
            <a:pPr marL="457200" indent="-457200" rtl="0">
              <a:spcAft>
                <a:spcPts val="600"/>
              </a:spcAft>
              <a:buAutoNum type="arabicParenR"/>
            </a:pPr>
            <a:r>
              <a:rPr lang="fr-FR" dirty="0" err="1">
                <a:latin typeface="Baguet Script" pitchFamily="2" charset="77"/>
              </a:rPr>
              <a:t>Conducting</a:t>
            </a:r>
            <a:r>
              <a:rPr lang="fr-FR" dirty="0">
                <a:latin typeface="Baguet Script" pitchFamily="2" charset="77"/>
              </a:rPr>
              <a:t> </a:t>
            </a:r>
            <a:r>
              <a:rPr lang="fr-FR" dirty="0" err="1">
                <a:latin typeface="Baguet Script" pitchFamily="2" charset="77"/>
              </a:rPr>
              <a:t>research</a:t>
            </a:r>
            <a:r>
              <a:rPr lang="fr-FR" dirty="0">
                <a:latin typeface="Baguet Script" pitchFamily="2" charset="77"/>
              </a:rPr>
              <a:t> </a:t>
            </a:r>
            <a:r>
              <a:rPr lang="fr-FR" dirty="0" err="1">
                <a:latin typeface="Baguet Script" pitchFamily="2" charset="77"/>
              </a:rPr>
              <a:t>from</a:t>
            </a:r>
            <a:r>
              <a:rPr lang="fr-FR" dirty="0">
                <a:latin typeface="Baguet Script" pitchFamily="2" charset="77"/>
              </a:rPr>
              <a:t> the </a:t>
            </a:r>
            <a:r>
              <a:rPr lang="fr-FR" dirty="0" err="1">
                <a:latin typeface="Baguet Script" pitchFamily="2" charset="77"/>
              </a:rPr>
              <a:t>various</a:t>
            </a:r>
            <a:r>
              <a:rPr lang="fr-FR" dirty="0">
                <a:latin typeface="Baguet Script" pitchFamily="2" charset="77"/>
              </a:rPr>
              <a:t> </a:t>
            </a:r>
            <a:r>
              <a:rPr lang="fr-FR" dirty="0" err="1">
                <a:latin typeface="Baguet Script" pitchFamily="2" charset="77"/>
              </a:rPr>
              <a:t>websites</a:t>
            </a:r>
            <a:r>
              <a:rPr lang="fr" dirty="0">
                <a:latin typeface="Baguet Script" pitchFamily="2" charset="77"/>
              </a:rPr>
              <a:t> (</a:t>
            </a:r>
            <a:r>
              <a:rPr lang="fr" dirty="0">
                <a:latin typeface="Baguet Script" pitchFamily="2" charset="77"/>
                <a:hlinkClick r:id="rId2"/>
              </a:rPr>
              <a:t>www.initiatives.fr</a:t>
            </a:r>
            <a:r>
              <a:rPr lang="fr" dirty="0">
                <a:latin typeface="Baguet Script" pitchFamily="2" charset="77"/>
              </a:rPr>
              <a:t>  / </a:t>
            </a:r>
            <a:r>
              <a:rPr lang="fr-FR" dirty="0">
                <a:latin typeface="Baguet Script" pitchFamily="2" charset="77"/>
                <a:hlinkClick r:id="rId3"/>
              </a:rPr>
              <a:t>https://www.objetrama.fr</a:t>
            </a:r>
            <a:r>
              <a:rPr lang="fr-FR" dirty="0">
                <a:latin typeface="Baguet Script" pitchFamily="2" charset="77"/>
              </a:rPr>
              <a:t> / </a:t>
            </a:r>
            <a:r>
              <a:rPr lang="fr-FR" dirty="0">
                <a:latin typeface="Baguet Script" pitchFamily="2" charset="77"/>
                <a:hlinkClick r:id="rId4"/>
              </a:rPr>
              <a:t>www.cadencom.com</a:t>
            </a:r>
            <a:r>
              <a:rPr lang="fr-FR" dirty="0">
                <a:latin typeface="Baguet Script" pitchFamily="2" charset="77"/>
              </a:rPr>
              <a:t> / </a:t>
            </a:r>
            <a:r>
              <a:rPr lang="fr-FR" dirty="0">
                <a:latin typeface="Baguet Script" pitchFamily="2" charset="77"/>
                <a:hlinkClick r:id="rId5"/>
              </a:rPr>
              <a:t>www.goodiespub.fr</a:t>
            </a:r>
            <a:r>
              <a:rPr lang="fr-FR" dirty="0">
                <a:latin typeface="Baguet Script" pitchFamily="2" charset="77"/>
              </a:rPr>
              <a:t> / </a:t>
            </a:r>
            <a:r>
              <a:rPr lang="fr-FR" dirty="0">
                <a:latin typeface="Baguet Script" pitchFamily="2" charset="77"/>
                <a:hlinkClick r:id="rId6"/>
              </a:rPr>
              <a:t>https://atelierbox.fr</a:t>
            </a:r>
            <a:r>
              <a:rPr lang="fr-FR" dirty="0">
                <a:latin typeface="Baguet Script" pitchFamily="2" charset="77"/>
              </a:rPr>
              <a:t> / </a:t>
            </a:r>
            <a:r>
              <a:rPr lang="fr-FR" dirty="0">
                <a:latin typeface="Baguet Script" pitchFamily="2" charset="77"/>
                <a:hlinkClick r:id="rId7"/>
              </a:rPr>
              <a:t>www.very-good-factory.com</a:t>
            </a:r>
            <a:r>
              <a:rPr lang="fr-FR" dirty="0">
                <a:latin typeface="Baguet Script" pitchFamily="2" charset="77"/>
              </a:rPr>
              <a:t> / </a:t>
            </a:r>
            <a:r>
              <a:rPr lang="fr-FR" dirty="0">
                <a:latin typeface="Baguet Script" pitchFamily="2" charset="77"/>
                <a:hlinkClick r:id="rId8"/>
              </a:rPr>
              <a:t>www.smart-goodies.com</a:t>
            </a:r>
            <a:r>
              <a:rPr lang="fr-FR" dirty="0">
                <a:latin typeface="Baguet Script" pitchFamily="2" charset="77"/>
              </a:rPr>
              <a:t> / </a:t>
            </a:r>
            <a:r>
              <a:rPr lang="fr-FR" dirty="0">
                <a:latin typeface="Baguet Script" pitchFamily="2" charset="77"/>
                <a:hlinkClick r:id="rId9"/>
              </a:rPr>
              <a:t>www.netbooster.fr</a:t>
            </a:r>
            <a:r>
              <a:rPr lang="fr-FR" dirty="0">
                <a:latin typeface="Baguet Script" pitchFamily="2" charset="77"/>
              </a:rPr>
              <a:t> / </a:t>
            </a:r>
            <a:r>
              <a:rPr lang="fr-FR" dirty="0">
                <a:latin typeface="Baguet Script" pitchFamily="2" charset="77"/>
                <a:hlinkClick r:id="rId10"/>
              </a:rPr>
              <a:t>https://cadoetik.com</a:t>
            </a:r>
            <a:r>
              <a:rPr lang="fr-FR" dirty="0">
                <a:latin typeface="Baguet Script" pitchFamily="2" charset="77"/>
              </a:rPr>
              <a:t> )</a:t>
            </a:r>
            <a:endParaRPr lang="fr" dirty="0">
              <a:latin typeface="Baguet Script" pitchFamily="2" charset="77"/>
            </a:endParaRPr>
          </a:p>
          <a:p>
            <a:pPr marL="457200" indent="-457200" rtl="0">
              <a:spcAft>
                <a:spcPts val="600"/>
              </a:spcAft>
              <a:buAutoNum type="arabicParenR"/>
            </a:pPr>
            <a:r>
              <a:rPr lang="fr-FR" dirty="0">
                <a:latin typeface="Baguet Script" pitchFamily="2" charset="77"/>
              </a:rPr>
              <a:t>Oral </a:t>
            </a:r>
            <a:r>
              <a:rPr lang="fr-FR" dirty="0" err="1">
                <a:latin typeface="Baguet Script" pitchFamily="2" charset="77"/>
              </a:rPr>
              <a:t>presentation</a:t>
            </a:r>
            <a:r>
              <a:rPr lang="fr-FR" dirty="0">
                <a:latin typeface="Baguet Script" pitchFamily="2" charset="77"/>
              </a:rPr>
              <a:t> of </a:t>
            </a:r>
            <a:r>
              <a:rPr lang="fr-FR" dirty="0" err="1">
                <a:latin typeface="Baguet Script" pitchFamily="2" charset="77"/>
              </a:rPr>
              <a:t>his</a:t>
            </a:r>
            <a:r>
              <a:rPr lang="fr-FR" dirty="0">
                <a:latin typeface="Baguet Script" pitchFamily="2" charset="77"/>
              </a:rPr>
              <a:t>/</a:t>
            </a:r>
            <a:r>
              <a:rPr lang="fr-FR" dirty="0" err="1">
                <a:latin typeface="Baguet Script" pitchFamily="2" charset="77"/>
              </a:rPr>
              <a:t>her</a:t>
            </a:r>
            <a:r>
              <a:rPr lang="fr-FR" dirty="0">
                <a:latin typeface="Baguet Script" pitchFamily="2" charset="77"/>
              </a:rPr>
              <a:t> </a:t>
            </a:r>
            <a:r>
              <a:rPr lang="fr-FR" dirty="0" err="1">
                <a:latin typeface="Baguet Script" pitchFamily="2" charset="77"/>
              </a:rPr>
              <a:t>choice</a:t>
            </a:r>
            <a:r>
              <a:rPr lang="fr-FR" dirty="0">
                <a:latin typeface="Baguet Script" pitchFamily="2" charset="77"/>
              </a:rPr>
              <a:t> in the </a:t>
            </a:r>
            <a:r>
              <a:rPr lang="fr-FR" dirty="0" err="1">
                <a:latin typeface="Baguet Script" pitchFamily="2" charset="77"/>
              </a:rPr>
              <a:t>form</a:t>
            </a:r>
            <a:r>
              <a:rPr lang="fr-FR" dirty="0">
                <a:latin typeface="Baguet Script" pitchFamily="2" charset="77"/>
              </a:rPr>
              <a:t> of a </a:t>
            </a:r>
            <a:r>
              <a:rPr lang="fr-FR" dirty="0" err="1">
                <a:latin typeface="Baguet Script" pitchFamily="2" charset="77"/>
              </a:rPr>
              <a:t>powerpoint</a:t>
            </a:r>
            <a:r>
              <a:rPr lang="fr-FR" dirty="0">
                <a:latin typeface="Baguet Script" pitchFamily="2" charset="77"/>
              </a:rPr>
              <a:t> (</a:t>
            </a:r>
            <a:r>
              <a:rPr lang="fr-FR" dirty="0" err="1">
                <a:latin typeface="Baguet Script" pitchFamily="2" charset="77"/>
              </a:rPr>
              <a:t>work</a:t>
            </a:r>
            <a:r>
              <a:rPr lang="fr-FR" dirty="0">
                <a:latin typeface="Baguet Script" pitchFamily="2" charset="77"/>
              </a:rPr>
              <a:t> </a:t>
            </a:r>
            <a:r>
              <a:rPr lang="fr-FR" dirty="0" err="1">
                <a:latin typeface="Baguet Script" pitchFamily="2" charset="77"/>
              </a:rPr>
              <a:t>assessed</a:t>
            </a:r>
            <a:r>
              <a:rPr lang="fr-FR" dirty="0">
                <a:latin typeface="Baguet Script" pitchFamily="2" charset="77"/>
              </a:rPr>
              <a:t> in </a:t>
            </a:r>
            <a:r>
              <a:rPr lang="fr-FR" dirty="0" err="1">
                <a:latin typeface="Baguet Script" pitchFamily="2" charset="77"/>
              </a:rPr>
              <a:t>professional</a:t>
            </a:r>
            <a:r>
              <a:rPr lang="fr-FR" dirty="0">
                <a:latin typeface="Baguet Script" pitchFamily="2" charset="77"/>
              </a:rPr>
              <a:t> technique </a:t>
            </a:r>
            <a:r>
              <a:rPr lang="fr-FR" dirty="0" err="1">
                <a:latin typeface="Baguet Script" pitchFamily="2" charset="77"/>
              </a:rPr>
              <a:t>according</a:t>
            </a:r>
            <a:r>
              <a:rPr lang="fr-FR" dirty="0">
                <a:latin typeface="Baguet Script" pitchFamily="2" charset="77"/>
              </a:rPr>
              <a:t> to the </a:t>
            </a:r>
            <a:r>
              <a:rPr lang="fr-FR" dirty="0" err="1">
                <a:latin typeface="Baguet Script" pitchFamily="2" charset="77"/>
              </a:rPr>
              <a:t>grid</a:t>
            </a:r>
            <a:r>
              <a:rPr lang="fr-FR" dirty="0">
                <a:latin typeface="Baguet Script" pitchFamily="2" charset="77"/>
              </a:rPr>
              <a:t> </a:t>
            </a:r>
            <a:r>
              <a:rPr lang="fr-FR" dirty="0" err="1">
                <a:latin typeface="Baguet Script" pitchFamily="2" charset="77"/>
              </a:rPr>
              <a:t>given</a:t>
            </a:r>
            <a:r>
              <a:rPr lang="fr-FR" dirty="0">
                <a:latin typeface="Baguet Script" pitchFamily="2" charset="77"/>
              </a:rPr>
              <a:t> in </a:t>
            </a:r>
            <a:r>
              <a:rPr lang="fr-FR" dirty="0" err="1">
                <a:latin typeface="Baguet Script" pitchFamily="2" charset="77"/>
              </a:rPr>
              <a:t>annex</a:t>
            </a:r>
            <a:r>
              <a:rPr lang="fr-FR" dirty="0">
                <a:latin typeface="Baguet Script" pitchFamily="2" charset="77"/>
              </a:rPr>
              <a:t>)</a:t>
            </a:r>
          </a:p>
          <a:p>
            <a:pPr marL="457200" indent="-457200" rtl="0">
              <a:spcAft>
                <a:spcPts val="600"/>
              </a:spcAft>
              <a:buAutoNum type="arabicParenR"/>
            </a:pPr>
            <a:r>
              <a:rPr lang="fr-FR" dirty="0">
                <a:latin typeface="Baguet Script" pitchFamily="2" charset="77"/>
              </a:rPr>
              <a:t>End of </a:t>
            </a:r>
            <a:r>
              <a:rPr lang="fr-FR" dirty="0" err="1">
                <a:latin typeface="Baguet Script" pitchFamily="2" charset="77"/>
              </a:rPr>
              <a:t>step</a:t>
            </a:r>
            <a:r>
              <a:rPr lang="fr-FR" dirty="0">
                <a:latin typeface="Baguet Script" pitchFamily="2" charset="77"/>
              </a:rPr>
              <a:t> 1</a:t>
            </a:r>
            <a:endParaRPr lang="fr" dirty="0">
              <a:latin typeface="Baguet Script" pitchFamily="2" charset="77"/>
            </a:endParaRPr>
          </a:p>
          <a:p>
            <a:pPr marL="457200" indent="-457200" rtl="0">
              <a:spcAft>
                <a:spcPts val="600"/>
              </a:spcAft>
              <a:buAutoNum type="arabicParenR"/>
            </a:pPr>
            <a:endParaRPr lang="fr" dirty="0">
              <a:latin typeface="Baguet Script" pitchFamily="2" charset="77"/>
            </a:endParaRPr>
          </a:p>
          <a:p>
            <a:pPr marL="457200" indent="-457200" rtl="0">
              <a:spcAft>
                <a:spcPts val="600"/>
              </a:spcAft>
              <a:buAutoNum type="arabicParenR"/>
            </a:pPr>
            <a:endParaRPr lang="fr" dirty="0">
              <a:latin typeface="Baguet Script" pitchFamily="2" charset="77"/>
            </a:endParaRPr>
          </a:p>
          <a:p>
            <a:pPr marL="457200" indent="-457200" rtl="0">
              <a:spcAft>
                <a:spcPts val="600"/>
              </a:spcAft>
              <a:buAutoNum type="arabicParenR"/>
            </a:pPr>
            <a:endParaRPr lang="fr" dirty="0">
              <a:latin typeface="Baguet Scrip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82292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51619"/>
            <a:ext cx="9753600" cy="765629"/>
          </a:xfrm>
        </p:spPr>
        <p:txBody>
          <a:bodyPr rtlCol="0" anchor="b">
            <a:normAutofit/>
          </a:bodyPr>
          <a:lstStyle/>
          <a:p>
            <a:pPr rtl="0"/>
            <a:r>
              <a:rPr lang="fr-FR" u="sng" dirty="0">
                <a:latin typeface="Baguet Script" pitchFamily="2" charset="77"/>
              </a:rPr>
              <a:t>1) Project </a:t>
            </a:r>
            <a:r>
              <a:rPr lang="fr-FR" u="sng" dirty="0" err="1">
                <a:latin typeface="Baguet Script" pitchFamily="2" charset="77"/>
              </a:rPr>
              <a:t>step</a:t>
            </a:r>
            <a:r>
              <a:rPr lang="fr-FR" u="sng" dirty="0">
                <a:latin typeface="Baguet Script" pitchFamily="2" charset="77"/>
              </a:rPr>
              <a:t> 1</a:t>
            </a:r>
            <a:endParaRPr lang="fr" u="sng" dirty="0">
              <a:latin typeface="Baguet Script" pitchFamily="2" charset="77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93FB309-E065-71BF-CEDD-EB668445E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17248"/>
            <a:ext cx="11377264" cy="6040752"/>
          </a:xfrm>
        </p:spPr>
        <p:txBody>
          <a:bodyPr/>
          <a:lstStyle/>
          <a:p>
            <a:r>
              <a:rPr lang="en-US" dirty="0">
                <a:latin typeface="Baguet Script" pitchFamily="2" charset="77"/>
              </a:rPr>
              <a:t>The Lycée Marillac of  Perpignan is involved in two European Erasmus projects:</a:t>
            </a:r>
          </a:p>
          <a:p>
            <a:endParaRPr lang="en-US" dirty="0">
              <a:latin typeface="Baguet Script" pitchFamily="2" charset="77"/>
            </a:endParaRPr>
          </a:p>
          <a:p>
            <a:r>
              <a:rPr lang="en-US" dirty="0">
                <a:latin typeface="Baguet Script" pitchFamily="2" charset="77"/>
              </a:rPr>
              <a:t>1) European Partnership K220 (Head of T PCOM TPVEN classes for 2023 validated by the management)</a:t>
            </a:r>
          </a:p>
          <a:p>
            <a:endParaRPr lang="en-US" dirty="0">
              <a:latin typeface="Baguet Script" pitchFamily="2" charset="77"/>
            </a:endParaRPr>
          </a:p>
          <a:p>
            <a:pPr algn="ctr"/>
            <a:r>
              <a:rPr lang="en-US" dirty="0">
                <a:latin typeface="Baguet Script" pitchFamily="2" charset="77"/>
              </a:rPr>
              <a:t>And</a:t>
            </a:r>
          </a:p>
          <a:p>
            <a:endParaRPr lang="en-US" dirty="0">
              <a:latin typeface="Baguet Script" pitchFamily="2" charset="77"/>
            </a:endParaRPr>
          </a:p>
          <a:p>
            <a:r>
              <a:rPr lang="en-US" dirty="0">
                <a:latin typeface="Baguet Script" pitchFamily="2" charset="77"/>
              </a:rPr>
              <a:t>2) Erasmus Mobility for Teachers and Students (PFMP / Training periods)</a:t>
            </a:r>
          </a:p>
          <a:p>
            <a:endParaRPr lang="en-US" dirty="0">
              <a:latin typeface="Baguet Script" pitchFamily="2" charset="77"/>
            </a:endParaRPr>
          </a:p>
          <a:p>
            <a:r>
              <a:rPr lang="en-US" dirty="0">
                <a:latin typeface="Baguet Script" pitchFamily="2" charset="77"/>
              </a:rPr>
              <a:t>The students of the </a:t>
            </a:r>
            <a:r>
              <a:rPr lang="en-US" dirty="0" err="1">
                <a:latin typeface="Baguet Script" pitchFamily="2" charset="77"/>
              </a:rPr>
              <a:t>Terminales</a:t>
            </a:r>
            <a:r>
              <a:rPr lang="en-US" dirty="0">
                <a:latin typeface="Baguet Script" pitchFamily="2" charset="77"/>
              </a:rPr>
              <a:t> Commerce and Sales will have to carry out various tasks during the year. Tasks that will enrich your </a:t>
            </a:r>
            <a:r>
              <a:rPr lang="en-US" sz="3200" b="1" u="sng" dirty="0">
                <a:latin typeface="Baguet Script" pitchFamily="2" charset="77"/>
              </a:rPr>
              <a:t>MAJOR WORK</a:t>
            </a:r>
            <a:r>
              <a:rPr lang="en-US" dirty="0">
                <a:latin typeface="Baguet Script" pitchFamily="2" charset="77"/>
              </a:rPr>
              <a:t>, which is a test for the Bac!</a:t>
            </a:r>
          </a:p>
          <a:p>
            <a:endParaRPr lang="en-US" dirty="0">
              <a:latin typeface="Baguet Script" pitchFamily="2" charset="77"/>
            </a:endParaRPr>
          </a:p>
          <a:p>
            <a:r>
              <a:rPr lang="en-US" dirty="0">
                <a:latin typeface="Baguet Script" pitchFamily="2" charset="77"/>
              </a:rPr>
              <a:t>Ladies </a:t>
            </a:r>
            <a:r>
              <a:rPr lang="en-US" dirty="0" err="1">
                <a:latin typeface="Baguet Script" pitchFamily="2" charset="77"/>
              </a:rPr>
              <a:t>Accriz</a:t>
            </a:r>
            <a:r>
              <a:rPr lang="en-US" dirty="0">
                <a:latin typeface="Baguet Script" pitchFamily="2" charset="77"/>
              </a:rPr>
              <a:t>, </a:t>
            </a:r>
            <a:r>
              <a:rPr lang="en-US" dirty="0" err="1">
                <a:latin typeface="Baguet Script" pitchFamily="2" charset="77"/>
              </a:rPr>
              <a:t>Barbelic</a:t>
            </a:r>
            <a:r>
              <a:rPr lang="en-US" dirty="0">
                <a:latin typeface="Baguet Script" pitchFamily="2" charset="77"/>
              </a:rPr>
              <a:t>, </a:t>
            </a:r>
            <a:r>
              <a:rPr lang="en-US" dirty="0" err="1">
                <a:latin typeface="Baguet Script" pitchFamily="2" charset="77"/>
              </a:rPr>
              <a:t>Campilla</a:t>
            </a:r>
            <a:r>
              <a:rPr lang="en-US" dirty="0">
                <a:latin typeface="Baguet Script" pitchFamily="2" charset="77"/>
              </a:rPr>
              <a:t>, Cid, and Mister Garde will guide you on this path...</a:t>
            </a:r>
          </a:p>
          <a:p>
            <a:r>
              <a:rPr lang="en-US" dirty="0">
                <a:latin typeface="Baguet Script" pitchFamily="2" charset="77"/>
              </a:rPr>
              <a:t>We start this Monday 5th September with a preliminary work on communication.</a:t>
            </a:r>
          </a:p>
          <a:p>
            <a:endParaRPr lang="en-US" dirty="0">
              <a:latin typeface="Baguet Script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Baguet Script" pitchFamily="2" charset="77"/>
              </a:rPr>
              <a:t>The school will welcome our Turkish, Spanish and Portuguese partners in April 2023: 100 people concerned (K220 </a:t>
            </a:r>
            <a:r>
              <a:rPr lang="en-US" dirty="0" err="1">
                <a:latin typeface="Baguet Script" pitchFamily="2" charset="77"/>
              </a:rPr>
              <a:t>programme</a:t>
            </a:r>
            <a:r>
              <a:rPr lang="en-US" dirty="0">
                <a:latin typeface="Baguet Script" pitchFamily="2" charset="77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Baguet Script" pitchFamily="2" charset="77"/>
              </a:rPr>
              <a:t>The school will send teachers and students to Europe on internship and training </a:t>
            </a:r>
            <a:r>
              <a:rPr lang="en-US" dirty="0" err="1">
                <a:latin typeface="Baguet Script" pitchFamily="2" charset="77"/>
              </a:rPr>
              <a:t>programmes</a:t>
            </a:r>
            <a:r>
              <a:rPr lang="en-US" dirty="0">
                <a:latin typeface="Baguet Script" pitchFamily="2" charset="77"/>
              </a:rPr>
              <a:t>: 30 people involved.</a:t>
            </a:r>
          </a:p>
          <a:p>
            <a:endParaRPr lang="en-US" dirty="0">
              <a:latin typeface="Baguet Script" pitchFamily="2" charset="77"/>
            </a:endParaRP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51619"/>
            <a:ext cx="9753600" cy="765629"/>
          </a:xfrm>
        </p:spPr>
        <p:txBody>
          <a:bodyPr rtlCol="0" anchor="b">
            <a:normAutofit/>
          </a:bodyPr>
          <a:lstStyle/>
          <a:p>
            <a:pPr rtl="0"/>
            <a:r>
              <a:rPr lang="fr-FR" u="sng" dirty="0">
                <a:latin typeface="Baguet Script" pitchFamily="2" charset="77"/>
              </a:rPr>
              <a:t>Project STEP 1 (</a:t>
            </a:r>
            <a:r>
              <a:rPr lang="fr-FR" u="sng" dirty="0" err="1">
                <a:latin typeface="Baguet Script" pitchFamily="2" charset="77"/>
              </a:rPr>
              <a:t>continued</a:t>
            </a:r>
            <a:r>
              <a:rPr lang="fr-FR" u="sng" dirty="0">
                <a:latin typeface="Baguet Script" pitchFamily="2" charset="77"/>
              </a:rPr>
              <a:t>)</a:t>
            </a:r>
            <a:endParaRPr lang="fr" u="sng" dirty="0">
              <a:latin typeface="Baguet Script" pitchFamily="2" charset="77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93FB309-E065-71BF-CEDD-EB668445E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11377264" cy="5589240"/>
          </a:xfrm>
        </p:spPr>
        <p:txBody>
          <a:bodyPr/>
          <a:lstStyle/>
          <a:p>
            <a:r>
              <a:rPr lang="en-US" dirty="0">
                <a:latin typeface="Baguet Script" pitchFamily="2" charset="77"/>
              </a:rPr>
              <a:t>We need to communicate:</a:t>
            </a:r>
          </a:p>
          <a:p>
            <a:endParaRPr lang="en-US" dirty="0">
              <a:latin typeface="Baguet Script" pitchFamily="2" charset="77"/>
            </a:endParaRPr>
          </a:p>
          <a:p>
            <a:r>
              <a:rPr lang="en-US" dirty="0">
                <a:latin typeface="Baguet Script" pitchFamily="2" charset="77"/>
              </a:rPr>
              <a:t>The team of teachers decided to start with an assignment on GOODIES!</a:t>
            </a:r>
          </a:p>
          <a:p>
            <a:endParaRPr lang="en-US" dirty="0">
              <a:latin typeface="Baguet Script" pitchFamily="2" charset="77"/>
            </a:endParaRPr>
          </a:p>
          <a:p>
            <a:r>
              <a:rPr lang="en-US" dirty="0">
                <a:latin typeface="Baguet Script" pitchFamily="2" charset="77"/>
              </a:rPr>
              <a:t>You will have to find </a:t>
            </a:r>
            <a:r>
              <a:rPr lang="en-US" sz="3200" b="1" dirty="0">
                <a:latin typeface="Baguet Script" pitchFamily="2" charset="77"/>
              </a:rPr>
              <a:t>THE</a:t>
            </a:r>
            <a:r>
              <a:rPr lang="en-US" dirty="0">
                <a:latin typeface="Baguet Script" pitchFamily="2" charset="77"/>
              </a:rPr>
              <a:t> right goodies for each situation:</a:t>
            </a:r>
          </a:p>
          <a:p>
            <a:endParaRPr lang="en-US" dirty="0">
              <a:latin typeface="Baguet Script" pitchFamily="2" charset="77"/>
            </a:endParaRPr>
          </a:p>
          <a:p>
            <a:r>
              <a:rPr lang="en-US" dirty="0">
                <a:latin typeface="Baguet Script" pitchFamily="2" charset="77"/>
              </a:rPr>
              <a:t>1) For the K220 project, you will have to find a goodie that is more about the idea of a Gift to be given to the young people who will come (as well as the Marillac students) in April for the last mobility Partnership!</a:t>
            </a:r>
          </a:p>
          <a:p>
            <a:r>
              <a:rPr lang="en-US" dirty="0">
                <a:latin typeface="Baguet Script" pitchFamily="2" charset="77"/>
              </a:rPr>
              <a:t>	The quantity to be planned is 100 goodies.</a:t>
            </a:r>
          </a:p>
          <a:p>
            <a:endParaRPr lang="en-US" dirty="0">
              <a:latin typeface="Baguet Script" pitchFamily="2" charset="77"/>
            </a:endParaRPr>
          </a:p>
          <a:p>
            <a:r>
              <a:rPr lang="en-US" dirty="0">
                <a:latin typeface="Baguet Script" pitchFamily="2" charset="77"/>
              </a:rPr>
              <a:t>2) For the Internship project, Training find a goodie that is more about something useful, practical to give to the participants.</a:t>
            </a:r>
          </a:p>
          <a:p>
            <a:r>
              <a:rPr lang="en-US" dirty="0">
                <a:latin typeface="Baguet Script" pitchFamily="2" charset="77"/>
              </a:rPr>
              <a:t>	The quantity to be planned is 30 goodies</a:t>
            </a:r>
          </a:p>
          <a:p>
            <a:endParaRPr lang="en-US" dirty="0">
              <a:latin typeface="Baguet Script" pitchFamily="2" charset="77"/>
            </a:endParaRPr>
          </a:p>
          <a:p>
            <a:r>
              <a:rPr lang="en-US" dirty="0">
                <a:latin typeface="Baguet Script" pitchFamily="2" charset="77"/>
              </a:rPr>
              <a:t>This work will be the subject of a collective choice via an electronic vote at the end of September 2022! </a:t>
            </a:r>
          </a:p>
          <a:p>
            <a:r>
              <a:rPr lang="en-US" dirty="0">
                <a:latin typeface="Baguet Script" pitchFamily="2" charset="77"/>
              </a:rPr>
              <a:t>But of course you are in your baccalaureate year, you will have to present your choice of GOODIES to </a:t>
            </a:r>
            <a:r>
              <a:rPr lang="en-US" dirty="0" err="1">
                <a:latin typeface="Baguet Script" pitchFamily="2" charset="77"/>
              </a:rPr>
              <a:t>Mrs</a:t>
            </a:r>
            <a:r>
              <a:rPr lang="en-US" dirty="0">
                <a:latin typeface="Baguet Script" pitchFamily="2" charset="77"/>
              </a:rPr>
              <a:t> </a:t>
            </a:r>
            <a:r>
              <a:rPr lang="en-US" dirty="0" err="1">
                <a:latin typeface="Baguet Script" pitchFamily="2" charset="77"/>
              </a:rPr>
              <a:t>Barbelic</a:t>
            </a:r>
            <a:r>
              <a:rPr lang="en-US" dirty="0">
                <a:latin typeface="Baguet Script" pitchFamily="2" charset="77"/>
              </a:rPr>
              <a:t>, </a:t>
            </a:r>
            <a:r>
              <a:rPr lang="en-US" dirty="0" err="1">
                <a:latin typeface="Baguet Script" pitchFamily="2" charset="77"/>
              </a:rPr>
              <a:t>Mrs</a:t>
            </a:r>
            <a:r>
              <a:rPr lang="en-US" dirty="0">
                <a:latin typeface="Baguet Script" pitchFamily="2" charset="77"/>
              </a:rPr>
              <a:t> </a:t>
            </a:r>
            <a:r>
              <a:rPr lang="en-US" dirty="0" err="1">
                <a:latin typeface="Baguet Script" pitchFamily="2" charset="77"/>
              </a:rPr>
              <a:t>Campilla</a:t>
            </a:r>
            <a:r>
              <a:rPr lang="en-US" dirty="0">
                <a:latin typeface="Baguet Script" pitchFamily="2" charset="77"/>
              </a:rPr>
              <a:t> and </a:t>
            </a:r>
            <a:r>
              <a:rPr lang="en-US" dirty="0" err="1">
                <a:latin typeface="Baguet Script" pitchFamily="2" charset="77"/>
              </a:rPr>
              <a:t>Mr</a:t>
            </a:r>
            <a:r>
              <a:rPr lang="en-US" dirty="0">
                <a:latin typeface="Baguet Script" pitchFamily="2" charset="77"/>
              </a:rPr>
              <a:t> Garde in an oral presentation using the </a:t>
            </a:r>
            <a:r>
              <a:rPr lang="en-US" sz="2800" b="1" u="sng" dirty="0">
                <a:latin typeface="Baguet Script" pitchFamily="2" charset="77"/>
              </a:rPr>
              <a:t>SPICMSE</a:t>
            </a:r>
            <a:r>
              <a:rPr lang="en-US" dirty="0">
                <a:latin typeface="Baguet Script" pitchFamily="2" charset="77"/>
              </a:rPr>
              <a:t> technique and with the help of a digital support of your choice compatible with the school's tools.</a:t>
            </a: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51330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51619"/>
            <a:ext cx="9753600" cy="765629"/>
          </a:xfrm>
        </p:spPr>
        <p:txBody>
          <a:bodyPr rtlCol="0" anchor="b">
            <a:normAutofit/>
          </a:bodyPr>
          <a:lstStyle/>
          <a:p>
            <a:pPr rtl="0"/>
            <a:r>
              <a:rPr lang="fr-FR" u="sng" dirty="0">
                <a:latin typeface="Baguet Script" pitchFamily="2" charset="77"/>
              </a:rPr>
              <a:t>2) CALENDAR of </a:t>
            </a:r>
            <a:r>
              <a:rPr lang="fr-FR" u="sng" dirty="0" err="1">
                <a:latin typeface="Baguet Script" pitchFamily="2" charset="77"/>
              </a:rPr>
              <a:t>step</a:t>
            </a:r>
            <a:r>
              <a:rPr lang="fr-FR" u="sng" dirty="0">
                <a:latin typeface="Baguet Script" pitchFamily="2" charset="77"/>
              </a:rPr>
              <a:t> 1</a:t>
            </a:r>
            <a:endParaRPr lang="fr" u="sng" dirty="0">
              <a:latin typeface="Baguet Script" pitchFamily="2" charset="77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93FB309-E065-71BF-CEDD-EB668445E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11377264" cy="5589240"/>
          </a:xfrm>
        </p:spPr>
        <p:txBody>
          <a:bodyPr/>
          <a:lstStyle/>
          <a:p>
            <a:r>
              <a:rPr lang="en-US" dirty="0">
                <a:latin typeface="Baguet Script" pitchFamily="2" charset="77"/>
              </a:rPr>
              <a:t>For the TPVEN and TPCOM we will talk in week because the hours of teachers and the schedules are different! </a:t>
            </a:r>
          </a:p>
          <a:p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dirty="0">
                <a:latin typeface="Baguet Script" pitchFamily="2" charset="77"/>
              </a:rPr>
              <a:t>Week Monday September 5</a:t>
            </a:r>
            <a:r>
              <a:rPr lang="en-US" baseline="30000" dirty="0">
                <a:latin typeface="Baguet Script" pitchFamily="2" charset="77"/>
              </a:rPr>
              <a:t>th</a:t>
            </a:r>
            <a:r>
              <a:rPr lang="en-US" dirty="0">
                <a:latin typeface="Baguet Script" pitchFamily="2" charset="77"/>
              </a:rPr>
              <a:t>  : Constitution of pairs / Research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>
              <a:latin typeface="Baguet Script" pitchFamily="2" charset="77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dirty="0">
                <a:latin typeface="Baguet Script" pitchFamily="2" charset="77"/>
              </a:rPr>
              <a:t>Week Monday September 12</a:t>
            </a:r>
            <a:r>
              <a:rPr lang="en-US" baseline="30000" dirty="0">
                <a:latin typeface="Baguet Script" pitchFamily="2" charset="77"/>
              </a:rPr>
              <a:t>th</a:t>
            </a:r>
            <a:r>
              <a:rPr lang="en-US" dirty="0">
                <a:latin typeface="Baguet Script" pitchFamily="2" charset="77"/>
              </a:rPr>
              <a:t> : Research in autonomy and guided (TPVEN because Mr. Garde is in mobility)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>
              <a:latin typeface="Baguet Script" pitchFamily="2" charset="77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dirty="0">
                <a:latin typeface="Baguet Script" pitchFamily="2" charset="77"/>
              </a:rPr>
              <a:t>Week Monday September 19</a:t>
            </a:r>
            <a:r>
              <a:rPr lang="en-US" baseline="30000" dirty="0">
                <a:latin typeface="Baguet Script" pitchFamily="2" charset="77"/>
              </a:rPr>
              <a:t>th</a:t>
            </a:r>
            <a:r>
              <a:rPr lang="en-US" dirty="0">
                <a:latin typeface="Baguet Script" pitchFamily="2" charset="77"/>
              </a:rPr>
              <a:t> : Realization of the digital support;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>
              <a:latin typeface="Baguet Script" pitchFamily="2" charset="77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dirty="0">
                <a:latin typeface="Baguet Script" pitchFamily="2" charset="77"/>
              </a:rPr>
              <a:t>Week Monday September 26</a:t>
            </a:r>
            <a:r>
              <a:rPr lang="en-US" baseline="30000" dirty="0">
                <a:latin typeface="Baguet Script" pitchFamily="2" charset="77"/>
              </a:rPr>
              <a:t>th</a:t>
            </a:r>
            <a:r>
              <a:rPr lang="en-US" dirty="0">
                <a:latin typeface="Baguet Script" pitchFamily="2" charset="77"/>
              </a:rPr>
              <a:t> : Oral presentation (We will deposit the works on a classroom of </a:t>
            </a:r>
            <a:r>
              <a:rPr lang="en-US" dirty="0" err="1">
                <a:latin typeface="Baguet Script" pitchFamily="2" charset="77"/>
              </a:rPr>
              <a:t>Mrs</a:t>
            </a:r>
            <a:r>
              <a:rPr lang="en-US" dirty="0">
                <a:latin typeface="Baguet Script" pitchFamily="2" charset="77"/>
              </a:rPr>
              <a:t> </a:t>
            </a:r>
            <a:r>
              <a:rPr lang="en-US" dirty="0" err="1">
                <a:latin typeface="Baguet Script" pitchFamily="2" charset="77"/>
              </a:rPr>
              <a:t>Campilla</a:t>
            </a:r>
            <a:r>
              <a:rPr lang="en-US" dirty="0">
                <a:latin typeface="Baguet Script" pitchFamily="2" charset="77"/>
              </a:rPr>
              <a:t> (teacher having the 2 classes) each one will go to see the goodies and the arguments </a:t>
            </a:r>
            <a:r>
              <a:rPr lang="en-US" dirty="0" err="1">
                <a:latin typeface="Baguet Script" pitchFamily="2" charset="77"/>
              </a:rPr>
              <a:t>Soncase</a:t>
            </a:r>
            <a:endParaRPr lang="en-US" dirty="0">
              <a:latin typeface="Baguet Script" pitchFamily="2" charset="77"/>
            </a:endParaRPr>
          </a:p>
          <a:p>
            <a:pPr marL="342900" indent="-342900">
              <a:buFont typeface="Wingdings" pitchFamily="2" charset="2"/>
              <a:buChar char="v"/>
            </a:pPr>
            <a:endParaRPr lang="en-US" dirty="0">
              <a:latin typeface="Baguet Script" pitchFamily="2" charset="77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dirty="0">
                <a:latin typeface="Baguet Script" pitchFamily="2" charset="77"/>
              </a:rPr>
              <a:t>Week Monday October 3</a:t>
            </a:r>
            <a:r>
              <a:rPr lang="en-US" baseline="30000" dirty="0">
                <a:latin typeface="Baguet Script" pitchFamily="2" charset="77"/>
              </a:rPr>
              <a:t>rd</a:t>
            </a:r>
            <a:r>
              <a:rPr lang="en-US" dirty="0">
                <a:latin typeface="Baguet Script" pitchFamily="2" charset="77"/>
              </a:rPr>
              <a:t> : Choice of Goodies / Step 2</a:t>
            </a:r>
          </a:p>
          <a:p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35477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51619"/>
            <a:ext cx="9753600" cy="765629"/>
          </a:xfrm>
        </p:spPr>
        <p:txBody>
          <a:bodyPr rtlCol="0" anchor="b">
            <a:normAutofit/>
          </a:bodyPr>
          <a:lstStyle/>
          <a:p>
            <a:pPr rtl="0"/>
            <a:r>
              <a:rPr lang="fr-FR" u="sng" dirty="0">
                <a:latin typeface="Baguet Script" pitchFamily="2" charset="77"/>
              </a:rPr>
              <a:t>3) Constitution of the pairs</a:t>
            </a:r>
            <a:endParaRPr lang="fr" u="sng" dirty="0">
              <a:latin typeface="Baguet Script" pitchFamily="2" charset="77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93FB309-E065-71BF-CEDD-EB668445E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11377264" cy="5589240"/>
          </a:xfrm>
        </p:spPr>
        <p:txBody>
          <a:bodyPr/>
          <a:lstStyle/>
          <a:p>
            <a:r>
              <a:rPr lang="en-US" sz="3200" dirty="0">
                <a:latin typeface="Baguet Script" pitchFamily="2" charset="77"/>
              </a:rPr>
              <a:t>The most important thing is to work with someone who will give you something and with whom you can easily exchange!</a:t>
            </a:r>
          </a:p>
          <a:p>
            <a:endParaRPr lang="en-US" sz="3200" dirty="0">
              <a:latin typeface="Baguet Script" pitchFamily="2" charset="77"/>
            </a:endParaRPr>
          </a:p>
          <a:p>
            <a:r>
              <a:rPr lang="en-US" sz="3200" dirty="0">
                <a:latin typeface="Baguet Script" pitchFamily="2" charset="77"/>
              </a:rPr>
              <a:t>Keep in mind that you are preparing the masterpiece for the exam ! In addition, you will have a grade for your semester and therefore your "</a:t>
            </a:r>
            <a:r>
              <a:rPr lang="en-US" sz="3200" dirty="0" err="1">
                <a:latin typeface="Baguet Script" pitchFamily="2" charset="77"/>
              </a:rPr>
              <a:t>Parcours</a:t>
            </a:r>
            <a:r>
              <a:rPr lang="en-US" sz="3200" dirty="0">
                <a:latin typeface="Baguet Script" pitchFamily="2" charset="77"/>
              </a:rPr>
              <a:t> Sup"!</a:t>
            </a:r>
          </a:p>
          <a:p>
            <a:endParaRPr lang="en-US" sz="3200" dirty="0">
              <a:latin typeface="Baguet Script" pitchFamily="2" charset="77"/>
            </a:endParaRPr>
          </a:p>
          <a:p>
            <a:pPr algn="ctr"/>
            <a:r>
              <a:rPr lang="en-US" sz="3200" dirty="0">
                <a:latin typeface="Baguet Script" pitchFamily="2" charset="77"/>
              </a:rPr>
              <a:t>6 pairs in T PVEN</a:t>
            </a:r>
          </a:p>
          <a:p>
            <a:pPr algn="ctr"/>
            <a:r>
              <a:rPr lang="en-US" sz="3200" dirty="0">
                <a:latin typeface="Baguet Script" pitchFamily="2" charset="77"/>
              </a:rPr>
              <a:t>6 pairs in T PCOM</a:t>
            </a:r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01514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51619"/>
            <a:ext cx="9753600" cy="765629"/>
          </a:xfrm>
        </p:spPr>
        <p:txBody>
          <a:bodyPr rtlCol="0" anchor="b">
            <a:normAutofit/>
          </a:bodyPr>
          <a:lstStyle/>
          <a:p>
            <a:pPr rtl="0"/>
            <a:r>
              <a:rPr lang="fr-FR" u="sng" dirty="0">
                <a:latin typeface="Baguet Script" pitchFamily="2" charset="77"/>
              </a:rPr>
              <a:t>4) Lexical </a:t>
            </a:r>
            <a:r>
              <a:rPr lang="fr-FR" u="sng" dirty="0" err="1">
                <a:latin typeface="Baguet Script" pitchFamily="2" charset="77"/>
              </a:rPr>
              <a:t>research</a:t>
            </a:r>
            <a:endParaRPr lang="fr" u="sng" dirty="0">
              <a:latin typeface="Baguet Script" pitchFamily="2" charset="77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93FB309-E065-71BF-CEDD-EB668445E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11377264" cy="5589240"/>
          </a:xfrm>
        </p:spPr>
        <p:txBody>
          <a:bodyPr/>
          <a:lstStyle/>
          <a:p>
            <a:r>
              <a:rPr lang="en-US" sz="3200" dirty="0">
                <a:latin typeface="Baguet Script" pitchFamily="2" charset="77"/>
              </a:rPr>
              <a:t>This assignment will be the subject of a handout/slide during your presentation;</a:t>
            </a:r>
          </a:p>
          <a:p>
            <a:endParaRPr lang="en-US" sz="3200" dirty="0">
              <a:latin typeface="Baguet Script" pitchFamily="2" charset="77"/>
            </a:endParaRPr>
          </a:p>
          <a:p>
            <a:pPr marL="457200" indent="-457200" algn="ctr">
              <a:buFont typeface="Wingdings" pitchFamily="2" charset="2"/>
              <a:buChar char="ü"/>
            </a:pPr>
            <a:r>
              <a:rPr lang="en-US" sz="3200" dirty="0">
                <a:latin typeface="Baguet Script" pitchFamily="2" charset="77"/>
              </a:rPr>
              <a:t>Define the term GODDIES;</a:t>
            </a:r>
          </a:p>
          <a:p>
            <a:pPr marL="457200" indent="-457200" algn="ctr">
              <a:buFont typeface="Wingdings" pitchFamily="2" charset="2"/>
              <a:buChar char="ü"/>
            </a:pPr>
            <a:endParaRPr lang="en-US" sz="3200" dirty="0">
              <a:latin typeface="Baguet Script" pitchFamily="2" charset="77"/>
            </a:endParaRPr>
          </a:p>
          <a:p>
            <a:pPr marL="457200" indent="-457200" algn="ctr">
              <a:buFont typeface="Wingdings" pitchFamily="2" charset="2"/>
              <a:buChar char="ü"/>
            </a:pPr>
            <a:r>
              <a:rPr lang="en-US" sz="3200" dirty="0">
                <a:latin typeface="Baguet Script" pitchFamily="2" charset="77"/>
              </a:rPr>
              <a:t>Interest for companies and associations for these objects.</a:t>
            </a:r>
          </a:p>
          <a:p>
            <a:pPr marL="457200" indent="-457200" algn="ctr">
              <a:buFont typeface="Wingdings" pitchFamily="2" charset="2"/>
              <a:buChar char="ü"/>
            </a:pPr>
            <a:endParaRPr lang="en-US" sz="3200" dirty="0">
              <a:latin typeface="Baguet Script" pitchFamily="2" charset="77"/>
            </a:endParaRPr>
          </a:p>
          <a:p>
            <a:endParaRPr lang="en-US" sz="3200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58632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51619"/>
            <a:ext cx="9753600" cy="765629"/>
          </a:xfrm>
        </p:spPr>
        <p:txBody>
          <a:bodyPr rtlCol="0" anchor="b">
            <a:normAutofit/>
          </a:bodyPr>
          <a:lstStyle/>
          <a:p>
            <a:pPr rtl="0"/>
            <a:r>
              <a:rPr lang="fr-FR" u="sng" dirty="0">
                <a:latin typeface="Baguet Script" pitchFamily="2" charset="77"/>
              </a:rPr>
              <a:t>5) Internet </a:t>
            </a:r>
            <a:r>
              <a:rPr lang="fr-FR" u="sng" dirty="0" err="1">
                <a:latin typeface="Baguet Script" pitchFamily="2" charset="77"/>
              </a:rPr>
              <a:t>research</a:t>
            </a:r>
            <a:endParaRPr lang="fr" u="sng" dirty="0">
              <a:latin typeface="Baguet Script" pitchFamily="2" charset="77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93FB309-E065-71BF-CEDD-EB668445E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11377264" cy="558924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Baguet Script" pitchFamily="2" charset="77"/>
              </a:rPr>
              <a:t>On the following sites you will have to select 2 goodies for the 2 types of project:</a:t>
            </a:r>
          </a:p>
          <a:p>
            <a:endParaRPr lang="en-US" sz="3200" dirty="0">
              <a:latin typeface="Baguet Script" pitchFamily="2" charset="77"/>
            </a:endParaRPr>
          </a:p>
          <a:p>
            <a:r>
              <a:rPr lang="en-US" sz="3200" dirty="0">
                <a:latin typeface="Baguet Script" pitchFamily="2" charset="77"/>
              </a:rPr>
              <a:t>1) 100 "gift" goodies for the K220 project;</a:t>
            </a:r>
          </a:p>
          <a:p>
            <a:r>
              <a:rPr lang="en-US" sz="3200" dirty="0">
                <a:latin typeface="Baguet Script" pitchFamily="2" charset="77"/>
              </a:rPr>
              <a:t>2) 30 "practical" goodies for the mobility projects.</a:t>
            </a:r>
          </a:p>
          <a:p>
            <a:endParaRPr lang="en-US" sz="3200" dirty="0">
              <a:latin typeface="Baguet Script" pitchFamily="2" charset="77"/>
            </a:endParaRPr>
          </a:p>
          <a:p>
            <a:r>
              <a:rPr lang="en-US" sz="3200" dirty="0">
                <a:latin typeface="Baguet Script" pitchFamily="2" charset="77"/>
              </a:rPr>
              <a:t>Websites 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" dirty="0">
                <a:latin typeface="Baguet Script" pitchFamily="2" charset="77"/>
                <a:hlinkClick r:id="rId2"/>
              </a:rPr>
              <a:t>www.initiatives.fr</a:t>
            </a:r>
            <a:r>
              <a:rPr lang="fr" dirty="0">
                <a:latin typeface="Baguet Script" pitchFamily="2" charset="77"/>
              </a:rPr>
              <a:t> 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" dirty="0">
                <a:latin typeface="Baguet Script" pitchFamily="2" charset="77"/>
              </a:rPr>
              <a:t> </a:t>
            </a:r>
            <a:r>
              <a:rPr lang="fr-FR" dirty="0">
                <a:latin typeface="Baguet Script" pitchFamily="2" charset="77"/>
                <a:hlinkClick r:id="rId3"/>
              </a:rPr>
              <a:t>https://www.objetrama.fr</a:t>
            </a:r>
            <a:r>
              <a:rPr lang="fr-FR" dirty="0">
                <a:latin typeface="Baguet Script" pitchFamily="2" charset="77"/>
              </a:rPr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dirty="0">
                <a:latin typeface="Baguet Script" pitchFamily="2" charset="77"/>
                <a:hlinkClick r:id="rId4"/>
              </a:rPr>
              <a:t>www.cadencom.com</a:t>
            </a:r>
            <a:endParaRPr lang="fr-FR" dirty="0">
              <a:latin typeface="Baguet Script" pitchFamily="2" charset="77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dirty="0">
                <a:latin typeface="Baguet Script" pitchFamily="2" charset="77"/>
              </a:rPr>
              <a:t> </a:t>
            </a:r>
            <a:r>
              <a:rPr lang="fr-FR" dirty="0">
                <a:latin typeface="Baguet Script" pitchFamily="2" charset="77"/>
                <a:hlinkClick r:id="rId5"/>
              </a:rPr>
              <a:t>www.goodiespub.fr</a:t>
            </a:r>
            <a:r>
              <a:rPr lang="fr-FR" dirty="0">
                <a:latin typeface="Baguet Script" pitchFamily="2" charset="77"/>
              </a:rPr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dirty="0">
                <a:latin typeface="Baguet Script" pitchFamily="2" charset="77"/>
              </a:rPr>
              <a:t> </a:t>
            </a:r>
            <a:r>
              <a:rPr lang="fr-FR" dirty="0">
                <a:latin typeface="Baguet Script" pitchFamily="2" charset="77"/>
                <a:hlinkClick r:id="rId6"/>
              </a:rPr>
              <a:t>https://atelierbox.fr</a:t>
            </a:r>
            <a:r>
              <a:rPr lang="fr-FR" dirty="0">
                <a:latin typeface="Baguet Script" pitchFamily="2" charset="77"/>
              </a:rPr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dirty="0">
                <a:latin typeface="Baguet Script" pitchFamily="2" charset="77"/>
              </a:rPr>
              <a:t> </a:t>
            </a:r>
            <a:r>
              <a:rPr lang="fr-FR" dirty="0">
                <a:latin typeface="Baguet Script" pitchFamily="2" charset="77"/>
                <a:hlinkClick r:id="rId7"/>
              </a:rPr>
              <a:t>www.very-good-factory.com</a:t>
            </a:r>
            <a:endParaRPr lang="fr-FR" dirty="0">
              <a:latin typeface="Baguet Script" pitchFamily="2" charset="77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dirty="0">
                <a:latin typeface="Baguet Script" pitchFamily="2" charset="77"/>
              </a:rPr>
              <a:t> </a:t>
            </a:r>
            <a:r>
              <a:rPr lang="fr-FR" dirty="0">
                <a:latin typeface="Baguet Script" pitchFamily="2" charset="77"/>
                <a:hlinkClick r:id="rId8"/>
              </a:rPr>
              <a:t>www.smart-goodies.com</a:t>
            </a:r>
            <a:r>
              <a:rPr lang="fr-FR" dirty="0">
                <a:latin typeface="Baguet Script" pitchFamily="2" charset="77"/>
              </a:rPr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dirty="0">
                <a:latin typeface="Baguet Script" pitchFamily="2" charset="77"/>
              </a:rPr>
              <a:t> </a:t>
            </a:r>
            <a:r>
              <a:rPr lang="fr-FR" dirty="0">
                <a:latin typeface="Baguet Script" pitchFamily="2" charset="77"/>
                <a:hlinkClick r:id="rId9"/>
              </a:rPr>
              <a:t>www.netbooster.fr</a:t>
            </a:r>
            <a:r>
              <a:rPr lang="fr-FR" dirty="0">
                <a:latin typeface="Baguet Script" pitchFamily="2" charset="77"/>
              </a:rPr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dirty="0">
                <a:latin typeface="Baguet Script" pitchFamily="2" charset="77"/>
              </a:rPr>
              <a:t> </a:t>
            </a:r>
            <a:r>
              <a:rPr lang="fr-FR" dirty="0">
                <a:latin typeface="Baguet Script" pitchFamily="2" charset="77"/>
                <a:hlinkClick r:id="rId10"/>
              </a:rPr>
              <a:t>https://cadoetik.com</a:t>
            </a:r>
            <a:endParaRPr lang="en-US" dirty="0">
              <a:latin typeface="Baguet Script" pitchFamily="2" charset="77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dirty="0">
              <a:latin typeface="Baguet Script" pitchFamily="2" charset="77"/>
            </a:endParaRP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2003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51619"/>
            <a:ext cx="9753600" cy="765629"/>
          </a:xfrm>
        </p:spPr>
        <p:txBody>
          <a:bodyPr rtlCol="0" anchor="b">
            <a:normAutofit/>
          </a:bodyPr>
          <a:lstStyle/>
          <a:p>
            <a:pPr rtl="0"/>
            <a:r>
              <a:rPr lang="fr-FR" u="sng" dirty="0">
                <a:latin typeface="Baguet Script" pitchFamily="2" charset="77"/>
              </a:rPr>
              <a:t>6) </a:t>
            </a:r>
            <a:r>
              <a:rPr lang="fr-FR" u="sng" dirty="0" err="1">
                <a:latin typeface="Baguet Script" pitchFamily="2" charset="77"/>
              </a:rPr>
              <a:t>Carrying</a:t>
            </a:r>
            <a:r>
              <a:rPr lang="fr-FR" u="sng" dirty="0">
                <a:latin typeface="Baguet Script" pitchFamily="2" charset="77"/>
              </a:rPr>
              <a:t> out the </a:t>
            </a:r>
            <a:r>
              <a:rPr lang="fr-FR" u="sng" dirty="0" err="1">
                <a:latin typeface="Baguet Script" pitchFamily="2" charset="77"/>
              </a:rPr>
              <a:t>work</a:t>
            </a:r>
            <a:r>
              <a:rPr lang="fr-FR" u="sng" dirty="0">
                <a:latin typeface="Baguet Script" pitchFamily="2" charset="77"/>
              </a:rPr>
              <a:t> :</a:t>
            </a:r>
            <a:endParaRPr lang="fr" u="sng" dirty="0">
              <a:latin typeface="Baguet Script" pitchFamily="2" charset="77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93FB309-E065-71BF-CEDD-EB668445E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17248"/>
            <a:ext cx="11377264" cy="6040752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Baguet Script" pitchFamily="2" charset="77"/>
              </a:rPr>
              <a:t>You have found the two goodies that best meet the expectations.</a:t>
            </a:r>
          </a:p>
          <a:p>
            <a:pPr algn="just"/>
            <a:endParaRPr lang="en-US" dirty="0">
              <a:latin typeface="Baguet Script" pitchFamily="2" charset="77"/>
            </a:endParaRPr>
          </a:p>
          <a:p>
            <a:pPr algn="just"/>
            <a:r>
              <a:rPr lang="en-US" dirty="0">
                <a:latin typeface="Baguet Script" pitchFamily="2" charset="77"/>
              </a:rPr>
              <a:t>You will use the </a:t>
            </a:r>
            <a:r>
              <a:rPr lang="en-US" b="1" u="sng" dirty="0">
                <a:latin typeface="Baguet Script" pitchFamily="2" charset="77"/>
              </a:rPr>
              <a:t>SIPCMSE</a:t>
            </a:r>
            <a:r>
              <a:rPr lang="en-US" dirty="0">
                <a:latin typeface="Baguet Script" pitchFamily="2" charset="77"/>
              </a:rPr>
              <a:t> technique to present each product.</a:t>
            </a:r>
          </a:p>
          <a:p>
            <a:pPr algn="just"/>
            <a:endParaRPr lang="en-US" dirty="0">
              <a:latin typeface="Baguet Script" pitchFamily="2" charset="77"/>
            </a:endParaRPr>
          </a:p>
          <a:p>
            <a:pPr algn="just"/>
            <a:r>
              <a:rPr lang="en-US" sz="3200" b="1" u="sng" dirty="0">
                <a:latin typeface="Baguet Script" pitchFamily="2" charset="77"/>
              </a:rPr>
              <a:t>Your work will include :</a:t>
            </a:r>
          </a:p>
          <a:p>
            <a:pPr marL="342900" indent="-342900" algn="ctr">
              <a:buFont typeface="Wingdings" pitchFamily="2" charset="2"/>
              <a:buChar char="q"/>
            </a:pPr>
            <a:r>
              <a:rPr lang="en-US" dirty="0">
                <a:latin typeface="Baguet Script" pitchFamily="2" charset="77"/>
              </a:rPr>
              <a:t>A presentation "page" with 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dirty="0">
                <a:latin typeface="Baguet Script" pitchFamily="2" charset="77"/>
              </a:rPr>
              <a:t>A tagline of your choice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dirty="0">
                <a:latin typeface="Baguet Script" pitchFamily="2" charset="77"/>
              </a:rPr>
              <a:t>Erasmus logos (</a:t>
            </a:r>
            <a:r>
              <a:rPr lang="en-US" dirty="0" err="1">
                <a:latin typeface="Baguet Script" pitchFamily="2" charset="77"/>
              </a:rPr>
              <a:t>twinspace</a:t>
            </a:r>
            <a:r>
              <a:rPr lang="en-US" dirty="0">
                <a:latin typeface="Baguet Script" pitchFamily="2" charset="77"/>
              </a:rPr>
              <a:t>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dirty="0">
                <a:latin typeface="Baguet Script" pitchFamily="2" charset="77"/>
              </a:rPr>
              <a:t>Your name and class and school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dirty="0">
                <a:latin typeface="Baguet Script" pitchFamily="2" charset="77"/>
              </a:rPr>
              <a:t>Photos of the products</a:t>
            </a:r>
          </a:p>
          <a:p>
            <a:pPr algn="just"/>
            <a:endParaRPr lang="en-US" dirty="0">
              <a:latin typeface="Baguet Script" pitchFamily="2" charset="77"/>
            </a:endParaRPr>
          </a:p>
          <a:p>
            <a:pPr marL="342900" indent="-342900" algn="ctr">
              <a:buFont typeface="Wingdings" pitchFamily="2" charset="2"/>
              <a:buChar char="q"/>
            </a:pPr>
            <a:r>
              <a:rPr lang="en-US" dirty="0">
                <a:latin typeface="Baguet Script" pitchFamily="2" charset="77"/>
              </a:rPr>
              <a:t>"page" Contents</a:t>
            </a:r>
          </a:p>
          <a:p>
            <a:pPr marL="342900" indent="-342900" algn="ctr">
              <a:buFont typeface="Wingdings" pitchFamily="2" charset="2"/>
              <a:buChar char="q"/>
            </a:pPr>
            <a:endParaRPr lang="en-US" dirty="0">
              <a:latin typeface="Baguet Script" pitchFamily="2" charset="77"/>
            </a:endParaRPr>
          </a:p>
          <a:p>
            <a:pPr marL="342900" indent="-342900" algn="ctr">
              <a:buFont typeface="Wingdings" pitchFamily="2" charset="2"/>
              <a:buChar char="q"/>
            </a:pPr>
            <a:r>
              <a:rPr lang="en-US" dirty="0">
                <a:latin typeface="Baguet Script" pitchFamily="2" charset="77"/>
              </a:rPr>
              <a:t>"page "Lexical research: Goodies + Illustration of your choice</a:t>
            </a:r>
          </a:p>
          <a:p>
            <a:pPr marL="342900" indent="-342900" algn="ctr">
              <a:buFont typeface="Wingdings" pitchFamily="2" charset="2"/>
              <a:buChar char="q"/>
            </a:pPr>
            <a:endParaRPr lang="en-US" dirty="0">
              <a:latin typeface="Baguet Script" pitchFamily="2" charset="77"/>
            </a:endParaRPr>
          </a:p>
          <a:p>
            <a:pPr marL="342900" indent="-342900" algn="ctr">
              <a:buFont typeface="Wingdings" pitchFamily="2" charset="2"/>
              <a:buChar char="q"/>
            </a:pPr>
            <a:r>
              <a:rPr lang="en-US" dirty="0">
                <a:latin typeface="Baguet Script" pitchFamily="2" charset="77"/>
              </a:rPr>
              <a:t>"page" SPICMSE 1 sheet : Goodies 1</a:t>
            </a:r>
          </a:p>
          <a:p>
            <a:pPr marL="342900" indent="-342900" algn="ctr">
              <a:buFont typeface="Wingdings" pitchFamily="2" charset="2"/>
              <a:buChar char="q"/>
            </a:pPr>
            <a:endParaRPr lang="en-US" dirty="0">
              <a:latin typeface="Baguet Script" pitchFamily="2" charset="77"/>
            </a:endParaRPr>
          </a:p>
          <a:p>
            <a:pPr marL="342900" indent="-342900" algn="ctr">
              <a:buFont typeface="Wingdings" pitchFamily="2" charset="2"/>
              <a:buChar char="q"/>
            </a:pPr>
            <a:r>
              <a:rPr lang="en-US" dirty="0">
                <a:latin typeface="Baguet Script" pitchFamily="2" charset="77"/>
              </a:rPr>
              <a:t>"page" SPICMSE 2 sheet: Goodies 2</a:t>
            </a:r>
          </a:p>
          <a:p>
            <a:pPr marL="342900" indent="-342900" algn="ctr">
              <a:buFont typeface="Wingdings" pitchFamily="2" charset="2"/>
              <a:buChar char="q"/>
            </a:pPr>
            <a:endParaRPr lang="en-US" dirty="0">
              <a:latin typeface="Baguet Script" pitchFamily="2" charset="77"/>
            </a:endParaRPr>
          </a:p>
          <a:p>
            <a:pPr marL="342900" indent="-342900" algn="ctr">
              <a:buFont typeface="Wingdings" pitchFamily="2" charset="2"/>
              <a:buChar char="q"/>
            </a:pPr>
            <a:r>
              <a:rPr lang="en-US" dirty="0">
                <a:latin typeface="Baguet Script" pitchFamily="2" charset="77"/>
              </a:rPr>
              <a:t>"page" 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endParaRPr lang="en-US" dirty="0">
              <a:latin typeface="Baguet Script" pitchFamily="2" charset="77"/>
            </a:endParaRPr>
          </a:p>
          <a:p>
            <a:pPr marL="457200" indent="-457200">
              <a:buAutoNum type="arabicParenR"/>
            </a:pPr>
            <a:endParaRPr lang="en-US" dirty="0">
              <a:latin typeface="Baguet Scrip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14263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urope continentale, 16: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092E4836-766B-4931-AB23-30531CC74DA0}" vid="{3A85F8D2-E5C2-4C48-81BD-0C87F5520931}"/>
    </a:ext>
  </a:extLst>
</a:theme>
</file>

<file path=ppt/theme/theme2.xml><?xml version="1.0" encoding="utf-8"?>
<a:theme xmlns:a="http://schemas.openxmlformats.org/drawingml/2006/main" name="Thème Offic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F02F84-CDFD-457C-9FE9-4C8E4381D06E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230e9df3-be65-4c73-a93b-d1236ebd677e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64F146A-3FDD-4C50-9271-B8630CCA3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1FDA68D-7F68-4ED9-8E68-E7D1343C0E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{8A169B7D-B5DB-E74A-8CF0-B7719E54701C}tf10001070</Template>
  <TotalTime>6226</TotalTime>
  <Words>1042</Words>
  <Application>Microsoft Macintosh PowerPoint</Application>
  <PresentationFormat>Personnalisé</PresentationFormat>
  <Paragraphs>152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Baguet Script</vt:lpstr>
      <vt:lpstr>Century Gothic</vt:lpstr>
      <vt:lpstr>Wingdings</vt:lpstr>
      <vt:lpstr>Europe continentale, 16:9</vt:lpstr>
      <vt:lpstr>Erasmus' projects</vt:lpstr>
      <vt:lpstr>Summary of tasks to be performed</vt:lpstr>
      <vt:lpstr>1) Project step 1</vt:lpstr>
      <vt:lpstr>Project STEP 1 (continued)</vt:lpstr>
      <vt:lpstr>2) CALENDAR of step 1</vt:lpstr>
      <vt:lpstr>3) Constitution of the pairs</vt:lpstr>
      <vt:lpstr>4) Lexical research</vt:lpstr>
      <vt:lpstr>5) Internet research</vt:lpstr>
      <vt:lpstr>6) Carrying out the work :</vt:lpstr>
      <vt:lpstr>7) Oral presentation of the work</vt:lpstr>
      <vt:lpstr>Written grid</vt:lpstr>
      <vt:lpstr>Grid for the oral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Projets Erasmus</dc:title>
  <dc:creator>laurent GARDE</dc:creator>
  <cp:lastModifiedBy>laurent GARDE</cp:lastModifiedBy>
  <cp:revision>21</cp:revision>
  <cp:lastPrinted>2022-09-03T18:14:32Z</cp:lastPrinted>
  <dcterms:created xsi:type="dcterms:W3CDTF">2022-09-03T06:49:34Z</dcterms:created>
  <dcterms:modified xsi:type="dcterms:W3CDTF">2022-09-07T14:35:49Z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