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7382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7203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495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3512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792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3893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58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80955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070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21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659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215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0468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7462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714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048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1678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DD4BD1-4E46-47DD-AA81-14D9ABAC9B73}" type="datetimeFigureOut">
              <a:rPr lang="fr-FR" smtClean="0"/>
              <a:pPr/>
              <a:t>21/02/2022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5CBE182-124C-4560-9D7F-BD331DA7D7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608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B0D8D7-C900-42F8-806B-86D6D0C82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1600"/>
            <a:ext cx="9144000" cy="923925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fr-FR" dirty="0" smtClean="0"/>
              <a:t>PRICE SETTING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367F0B-E892-4787-9C26-2E95165D9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8474" y="3350895"/>
            <a:ext cx="6227445" cy="544830"/>
          </a:xfrm>
          <a:solidFill>
            <a:schemeClr val="bg1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badi" panose="020B0604020104020204" pitchFamily="34" charset="0"/>
              </a:rPr>
              <a:t>THE COMPOSITION OF A SELLING PRICE</a:t>
            </a:r>
            <a:endParaRPr lang="fr-FR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4C7F6133-6811-404F-8E76-6A1CE8B3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092" y="4810124"/>
            <a:ext cx="1418558" cy="150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014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CDEA9D0-4A86-4DDD-BBE7-14262D00B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25554"/>
            <a:ext cx="9696450" cy="94847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What does a </a:t>
            </a:r>
            <a:r>
              <a:rPr lang="en-US" dirty="0" err="1" smtClean="0"/>
              <a:t>sELLING</a:t>
            </a:r>
            <a:r>
              <a:rPr lang="en-US" dirty="0" smtClean="0"/>
              <a:t> </a:t>
            </a:r>
            <a:r>
              <a:rPr lang="en-US" dirty="0"/>
              <a:t>price consist of ?</a:t>
            </a:r>
            <a:endParaRPr lang="fr-FR" dirty="0"/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xmlns="" id="{AAFD9ADD-0693-493C-8919-81F6630086E0}"/>
              </a:ext>
            </a:extLst>
          </p:cNvPr>
          <p:cNvSpPr/>
          <p:nvPr/>
        </p:nvSpPr>
        <p:spPr>
          <a:xfrm>
            <a:off x="1285875" y="3109905"/>
            <a:ext cx="9696450" cy="12954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THE TRADE MARGIN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xmlns="" id="{D35F83D4-272D-4FF6-B1D7-68C0D7C83D8D}"/>
              </a:ext>
            </a:extLst>
          </p:cNvPr>
          <p:cNvSpPr/>
          <p:nvPr/>
        </p:nvSpPr>
        <p:spPr>
          <a:xfrm>
            <a:off x="1285875" y="1582622"/>
            <a:ext cx="9696450" cy="12954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COST OF THE PRODUCT</a:t>
            </a:r>
            <a:endParaRPr lang="fr-FR" dirty="0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3B56AF6A-260F-4F6F-9C5C-E26CDCE572FC}"/>
              </a:ext>
            </a:extLst>
          </p:cNvPr>
          <p:cNvSpPr/>
          <p:nvPr/>
        </p:nvSpPr>
        <p:spPr>
          <a:xfrm>
            <a:off x="1285875" y="4637188"/>
            <a:ext cx="9696450" cy="12954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NATIONAL TAXES (VAT in France)</a:t>
            </a:r>
          </a:p>
        </p:txBody>
      </p:sp>
    </p:spTree>
    <p:extLst>
      <p:ext uri="{BB962C8B-B14F-4D97-AF65-F5344CB8AC3E}">
        <p14:creationId xmlns:p14="http://schemas.microsoft.com/office/powerpoint/2010/main" xmlns="" val="39871686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4FB1EB-11C4-4945-8F5A-E5DF9D68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628" y="828563"/>
            <a:ext cx="9632273" cy="689519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n-US" dirty="0"/>
              <a:t>The cost of the product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DB7FCEC7-8F34-4650-AE69-E9FA8D6F3EBC}"/>
              </a:ext>
            </a:extLst>
          </p:cNvPr>
          <p:cNvSpPr txBox="1"/>
          <p:nvPr/>
        </p:nvSpPr>
        <p:spPr>
          <a:xfrm>
            <a:off x="1402672" y="1793289"/>
            <a:ext cx="9232776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WHEN THE PRODUCT IS MANUFACTURED :</a:t>
            </a:r>
          </a:p>
          <a:p>
            <a:r>
              <a:rPr lang="en-US" dirty="0"/>
              <a:t>All costs related to the manufacture of the finished product must be accounted for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cost of raw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cost of packaging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cost of 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cost of labor etc...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E3DF5D1-9ADF-4285-BBAD-11A72BC5021A}"/>
              </a:ext>
            </a:extLst>
          </p:cNvPr>
          <p:cNvSpPr txBox="1"/>
          <p:nvPr/>
        </p:nvSpPr>
        <p:spPr>
          <a:xfrm>
            <a:off x="1402672" y="3822822"/>
            <a:ext cx="9232776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WHEN BUYING A FINISHED PRODUCT :</a:t>
            </a:r>
          </a:p>
          <a:p>
            <a:r>
              <a:rPr lang="en-US" dirty="0"/>
              <a:t>All costs related to the acquisition and marketing of the finished product must be accounted for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cost of the finished product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cost of eventual transportation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3D996B9E-ADB2-43E1-91E2-086973B5268D}"/>
              </a:ext>
            </a:extLst>
          </p:cNvPr>
          <p:cNvSpPr txBox="1"/>
          <p:nvPr/>
        </p:nvSpPr>
        <p:spPr>
          <a:xfrm>
            <a:off x="1402672" y="5298358"/>
            <a:ext cx="923277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LEGAL FRAMEWORK :</a:t>
            </a:r>
          </a:p>
          <a:p>
            <a:r>
              <a:rPr lang="en-US" dirty="0"/>
              <a:t>The product should not be sold below its purchase price. “Selling at a loss” is prohibited by law with some exceptions.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209303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87B5E0F-A5FF-4238-9C0C-8DE95CB3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1" y="828564"/>
            <a:ext cx="9232776" cy="751662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The commercial </a:t>
            </a:r>
            <a:r>
              <a:rPr lang="fr-FR" dirty="0" err="1"/>
              <a:t>margin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4C8870C1-ABB5-42C0-A0ED-3FB3837A471D}"/>
              </a:ext>
            </a:extLst>
          </p:cNvPr>
          <p:cNvSpPr txBox="1"/>
          <p:nvPr/>
        </p:nvSpPr>
        <p:spPr>
          <a:xfrm>
            <a:off x="1748901" y="2556769"/>
            <a:ext cx="911736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represents the profit that the company wishes to make on the sale of the product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478B36A-27A0-44FD-8DA3-4A5BCC72790F}"/>
              </a:ext>
            </a:extLst>
          </p:cNvPr>
          <p:cNvSpPr txBox="1"/>
          <p:nvPr/>
        </p:nvSpPr>
        <p:spPr>
          <a:xfrm>
            <a:off x="1748901" y="3244334"/>
            <a:ext cx="911736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must be added to the purchase cost to set the selling price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3D98D3E-D472-4297-BB00-4C0FE5DBF90C}"/>
              </a:ext>
            </a:extLst>
          </p:cNvPr>
          <p:cNvSpPr txBox="1"/>
          <p:nvPr/>
        </p:nvSpPr>
        <p:spPr>
          <a:xfrm>
            <a:off x="1748900" y="3931899"/>
            <a:ext cx="923277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LEGAL FRAMEWORK : </a:t>
            </a:r>
          </a:p>
          <a:p>
            <a:r>
              <a:rPr lang="en-US" dirty="0"/>
              <a:t>The law prohibits selling at "cost price", therefore at the purchase price, to avoid unfair competition.</a:t>
            </a:r>
          </a:p>
        </p:txBody>
      </p:sp>
    </p:spTree>
    <p:extLst>
      <p:ext uri="{BB962C8B-B14F-4D97-AF65-F5344CB8AC3E}">
        <p14:creationId xmlns:p14="http://schemas.microsoft.com/office/powerpoint/2010/main" xmlns="" val="404314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F7B0DE-B962-426C-B2AF-DA3E7A47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079" y="375803"/>
            <a:ext cx="9445841" cy="645129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NATIONAL TAXES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12CFB3B-9A27-41D1-9B98-7CCD7AF80D88}"/>
              </a:ext>
            </a:extLst>
          </p:cNvPr>
          <p:cNvSpPr txBox="1"/>
          <p:nvPr/>
        </p:nvSpPr>
        <p:spPr>
          <a:xfrm>
            <a:off x="1537316" y="1331850"/>
            <a:ext cx="911736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are taxes or duties imposed by the State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C312E49B-E18D-43C4-A9DB-961DD72A68DD}"/>
              </a:ext>
            </a:extLst>
          </p:cNvPr>
          <p:cNvSpPr txBox="1"/>
          <p:nvPr/>
        </p:nvSpPr>
        <p:spPr>
          <a:xfrm>
            <a:off x="1537316" y="1939448"/>
            <a:ext cx="911736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France, only one tax must be included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/>
              <a:t>the selling price: VAT (Value Added Tax)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3F00A8F-8397-4FBE-87E6-C4E09F25B775}"/>
              </a:ext>
            </a:extLst>
          </p:cNvPr>
          <p:cNvSpPr txBox="1"/>
          <p:nvPr/>
        </p:nvSpPr>
        <p:spPr>
          <a:xfrm>
            <a:off x="1537316" y="2839946"/>
            <a:ext cx="9117366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seller charges the VAT to the consumer to collect it and </a:t>
            </a:r>
            <a:r>
              <a:rPr lang="en-US" dirty="0" smtClean="0"/>
              <a:t>pays it</a:t>
            </a:r>
            <a:r>
              <a:rPr lang="en-US" dirty="0" smtClean="0"/>
              <a:t> </a:t>
            </a:r>
            <a:r>
              <a:rPr lang="en-US" dirty="0"/>
              <a:t>to the State.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5A62B058-5646-44F0-8EB2-F8AC7688EB0B}"/>
              </a:ext>
            </a:extLst>
          </p:cNvPr>
          <p:cNvSpPr txBox="1"/>
          <p:nvPr/>
        </p:nvSpPr>
        <p:spPr>
          <a:xfrm>
            <a:off x="1537316" y="3463445"/>
            <a:ext cx="9117366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VAT rates vary depending on the nature of the product :</a:t>
            </a:r>
          </a:p>
          <a:p>
            <a:r>
              <a:rPr lang="en-US" dirty="0"/>
              <a:t>Examples 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For durable or semi-durable products the standard rate is 20% on the price excluding taxes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For consumable products the usual rate is 5.5% on the price excluding taxes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xmlns="" id="{0FB91A96-F14B-4384-902D-DB8074F9F2DB}"/>
              </a:ext>
            </a:extLst>
          </p:cNvPr>
          <p:cNvSpPr/>
          <p:nvPr/>
        </p:nvSpPr>
        <p:spPr>
          <a:xfrm>
            <a:off x="1606858" y="4838331"/>
            <a:ext cx="9117366" cy="120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CAREFUL! In the framework of the Erasmus project, VAT is already included in the purchase price of the product, it should not be added again</a:t>
            </a:r>
          </a:p>
        </p:txBody>
      </p:sp>
    </p:spTree>
    <p:extLst>
      <p:ext uri="{BB962C8B-B14F-4D97-AF65-F5344CB8AC3E}">
        <p14:creationId xmlns:p14="http://schemas.microsoft.com/office/powerpoint/2010/main" xmlns="" val="50810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BBA869C-2FBB-4DB4-BA4E-9976CD03B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950" y="345984"/>
            <a:ext cx="8778536" cy="784154"/>
          </a:xfrm>
          <a:solidFill>
            <a:schemeClr val="accent6"/>
          </a:solidFill>
        </p:spPr>
        <p:txBody>
          <a:bodyPr/>
          <a:lstStyle/>
          <a:p>
            <a:r>
              <a:rPr lang="en-US" dirty="0"/>
              <a:t>THE CALCULATION OF THE SELLING PRICE</a:t>
            </a:r>
            <a:endParaRPr lang="fr-FR" dirty="0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xmlns="" id="{4935483D-27D8-4857-9B4F-A4FCDC2BBCA0}"/>
              </a:ext>
            </a:extLst>
          </p:cNvPr>
          <p:cNvSpPr/>
          <p:nvPr/>
        </p:nvSpPr>
        <p:spPr>
          <a:xfrm>
            <a:off x="2192784" y="1398233"/>
            <a:ext cx="2956265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MANUFACTURING COSTS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xmlns="" id="{D792F36A-71ED-44F4-B9B5-928867E722DC}"/>
              </a:ext>
            </a:extLst>
          </p:cNvPr>
          <p:cNvSpPr/>
          <p:nvPr/>
        </p:nvSpPr>
        <p:spPr>
          <a:xfrm>
            <a:off x="6569475" y="1371600"/>
            <a:ext cx="2956265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PURCHASE COSTS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3A5D0A5-A6E7-409B-8FCD-44D26B24658C}"/>
              </a:ext>
            </a:extLst>
          </p:cNvPr>
          <p:cNvSpPr txBox="1"/>
          <p:nvPr/>
        </p:nvSpPr>
        <p:spPr>
          <a:xfrm>
            <a:off x="5433134" y="1691170"/>
            <a:ext cx="85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or</a:t>
            </a:r>
            <a:endParaRPr lang="fr-FR" dirty="0"/>
          </a:p>
        </p:txBody>
      </p:sp>
      <p:sp>
        <p:nvSpPr>
          <p:cNvPr id="6" name="Croix 5">
            <a:extLst>
              <a:ext uri="{FF2B5EF4-FFF2-40B4-BE49-F238E27FC236}">
                <a16:creationId xmlns:a16="http://schemas.microsoft.com/office/drawing/2014/main" xmlns="" id="{FE9F7057-37B3-4AF4-8188-06EF83E35013}"/>
              </a:ext>
            </a:extLst>
          </p:cNvPr>
          <p:cNvSpPr/>
          <p:nvPr/>
        </p:nvSpPr>
        <p:spPr>
          <a:xfrm>
            <a:off x="1262101" y="2546641"/>
            <a:ext cx="603681" cy="572154"/>
          </a:xfrm>
          <a:prstGeom prst="plus">
            <a:avLst>
              <a:gd name="adj" fmla="val 4391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F513A6E-18F4-4690-86EA-126F28210ECE}"/>
              </a:ext>
            </a:extLst>
          </p:cNvPr>
          <p:cNvSpPr txBox="1">
            <a:spLocks/>
          </p:cNvSpPr>
          <p:nvPr/>
        </p:nvSpPr>
        <p:spPr>
          <a:xfrm>
            <a:off x="2951824" y="2504525"/>
            <a:ext cx="5690588" cy="751662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/>
              <a:t>Trade </a:t>
            </a:r>
            <a:r>
              <a:rPr lang="fr-FR" sz="1800" dirty="0" err="1"/>
              <a:t>margin</a:t>
            </a:r>
            <a:endParaRPr lang="fr-FR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F4A0A65-E441-4861-AD13-07AF2196BEB7}"/>
              </a:ext>
            </a:extLst>
          </p:cNvPr>
          <p:cNvSpPr/>
          <p:nvPr/>
        </p:nvSpPr>
        <p:spPr>
          <a:xfrm>
            <a:off x="1062355" y="3713688"/>
            <a:ext cx="1003177" cy="1154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0F5B72B-C881-4B16-B35F-75C58BBDB0C8}"/>
              </a:ext>
            </a:extLst>
          </p:cNvPr>
          <p:cNvSpPr/>
          <p:nvPr/>
        </p:nvSpPr>
        <p:spPr>
          <a:xfrm>
            <a:off x="1062355" y="3967342"/>
            <a:ext cx="1003177" cy="1154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xmlns="" id="{1A0AD9F8-5BD8-4011-B6D2-187DD06F87B4}"/>
              </a:ext>
            </a:extLst>
          </p:cNvPr>
          <p:cNvSpPr/>
          <p:nvPr/>
        </p:nvSpPr>
        <p:spPr>
          <a:xfrm>
            <a:off x="2578962" y="3474712"/>
            <a:ext cx="6436311" cy="75166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SELLING PRICE EXCLUDING VAT</a:t>
            </a:r>
          </a:p>
        </p:txBody>
      </p:sp>
      <p:sp>
        <p:nvSpPr>
          <p:cNvPr id="12" name="Croix 11">
            <a:extLst>
              <a:ext uri="{FF2B5EF4-FFF2-40B4-BE49-F238E27FC236}">
                <a16:creationId xmlns:a16="http://schemas.microsoft.com/office/drawing/2014/main" xmlns="" id="{B7443739-AD51-4651-8645-14A15D2CBF03}"/>
              </a:ext>
            </a:extLst>
          </p:cNvPr>
          <p:cNvSpPr/>
          <p:nvPr/>
        </p:nvSpPr>
        <p:spPr>
          <a:xfrm>
            <a:off x="1262100" y="4535298"/>
            <a:ext cx="603681" cy="572154"/>
          </a:xfrm>
          <a:prstGeom prst="plus">
            <a:avLst>
              <a:gd name="adj" fmla="val 4391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xmlns="" id="{BAB65701-DDF7-4380-8821-747CFFCB765E}"/>
              </a:ext>
            </a:extLst>
          </p:cNvPr>
          <p:cNvSpPr txBox="1">
            <a:spLocks/>
          </p:cNvSpPr>
          <p:nvPr/>
        </p:nvSpPr>
        <p:spPr>
          <a:xfrm>
            <a:off x="2951823" y="4444899"/>
            <a:ext cx="5690588" cy="7516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 err="1"/>
              <a:t>Amount</a:t>
            </a:r>
            <a:r>
              <a:rPr lang="fr-FR" sz="1800" dirty="0"/>
              <a:t> of VAT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CD4E67E-35D3-4496-ACB5-3EF5002AE751}"/>
              </a:ext>
            </a:extLst>
          </p:cNvPr>
          <p:cNvSpPr/>
          <p:nvPr/>
        </p:nvSpPr>
        <p:spPr>
          <a:xfrm>
            <a:off x="1062351" y="5737392"/>
            <a:ext cx="1003177" cy="1154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2A66794-34EC-4835-B9E5-E48DF926B0DA}"/>
              </a:ext>
            </a:extLst>
          </p:cNvPr>
          <p:cNvSpPr/>
          <p:nvPr/>
        </p:nvSpPr>
        <p:spPr>
          <a:xfrm>
            <a:off x="1062351" y="6008527"/>
            <a:ext cx="1003177" cy="1154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xmlns="" id="{E4991244-F165-4812-9B99-744126AD52EB}"/>
              </a:ext>
            </a:extLst>
          </p:cNvPr>
          <p:cNvSpPr/>
          <p:nvPr/>
        </p:nvSpPr>
        <p:spPr>
          <a:xfrm>
            <a:off x="2361460" y="5476971"/>
            <a:ext cx="7013359" cy="751662"/>
          </a:xfrm>
          <a:prstGeom prst="roundRect">
            <a:avLst/>
          </a:prstGeom>
          <a:solidFill>
            <a:srgbClr val="FF00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SELLING PRICE ALL TAXES INCLUDED (TTC)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Price offered to the consumer </a:t>
            </a:r>
          </a:p>
        </p:txBody>
      </p:sp>
    </p:spTree>
    <p:extLst>
      <p:ext uri="{BB962C8B-B14F-4D97-AF65-F5344CB8AC3E}">
        <p14:creationId xmlns:p14="http://schemas.microsoft.com/office/powerpoint/2010/main" xmlns="" val="351509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DBADCF-6BED-43EE-8068-B8AFDB3E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612" y="618517"/>
            <a:ext cx="9164714" cy="659867"/>
          </a:xfrm>
          <a:solidFill>
            <a:schemeClr val="accent6"/>
          </a:solidFill>
        </p:spPr>
        <p:txBody>
          <a:bodyPr/>
          <a:lstStyle/>
          <a:p>
            <a:r>
              <a:rPr lang="en-US" dirty="0"/>
              <a:t>Example of calculating a selling price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EC9DB0A4-23C0-4559-B47A-3996FE0BAC03}"/>
              </a:ext>
            </a:extLst>
          </p:cNvPr>
          <p:cNvSpPr txBox="1"/>
          <p:nvPr/>
        </p:nvSpPr>
        <p:spPr>
          <a:xfrm>
            <a:off x="1479612" y="1509204"/>
            <a:ext cx="923277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AMBIENT CANDLE</a:t>
            </a:r>
          </a:p>
          <a:p>
            <a:r>
              <a:rPr lang="en-US" b="1" dirty="0"/>
              <a:t>Purchase cost of the Product : €2.50 per product + €0.10 transport = €2.60</a:t>
            </a: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F28598D8-F3E4-4CFB-93E6-689FB315DABA}"/>
              </a:ext>
            </a:extLst>
          </p:cNvPr>
          <p:cNvSpPr txBox="1"/>
          <p:nvPr/>
        </p:nvSpPr>
        <p:spPr>
          <a:xfrm>
            <a:off x="1479612" y="2274838"/>
            <a:ext cx="9232776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TRADE MARGIN</a:t>
            </a:r>
          </a:p>
          <a:p>
            <a:r>
              <a:rPr lang="en-US" b="1" dirty="0"/>
              <a:t>The company wants to </a:t>
            </a:r>
            <a:r>
              <a:rPr lang="en-US" b="1" dirty="0" smtClean="0"/>
              <a:t>get a </a:t>
            </a:r>
            <a:r>
              <a:rPr lang="en-US" b="1" dirty="0" smtClean="0"/>
              <a:t>38.45</a:t>
            </a:r>
            <a:r>
              <a:rPr lang="en-US" b="1" dirty="0"/>
              <a:t>% margin on the product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en-US" b="1" dirty="0"/>
              <a:t> 2.60 x 38.45%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en-US" b="1" dirty="0"/>
              <a:t> 2.60 x (38.45/100) = €0.999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en-US" b="1" dirty="0"/>
              <a:t> €1,00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D78399DC-0162-443D-B273-DF9D98F7F578}"/>
              </a:ext>
            </a:extLst>
          </p:cNvPr>
          <p:cNvSpPr txBox="1"/>
          <p:nvPr/>
        </p:nvSpPr>
        <p:spPr>
          <a:xfrm>
            <a:off x="1479612" y="3317471"/>
            <a:ext cx="9232776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VAT</a:t>
            </a:r>
          </a:p>
          <a:p>
            <a:r>
              <a:rPr lang="en-US" b="1" dirty="0"/>
              <a:t>The applicable VAT rate on this product is 20% (no VAT to be calculated on the Erasmus project)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A9CA9457-857A-4C5D-B3EB-2A78E36AAE41}"/>
              </a:ext>
            </a:extLst>
          </p:cNvPr>
          <p:cNvSpPr txBox="1"/>
          <p:nvPr/>
        </p:nvSpPr>
        <p:spPr>
          <a:xfrm>
            <a:off x="1436914" y="4381742"/>
            <a:ext cx="7759337" cy="25853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CALCULATION OF THE PRICE INCLUDING VAT in stages :</a:t>
            </a:r>
          </a:p>
          <a:p>
            <a:r>
              <a:rPr lang="en-US" b="1" dirty="0"/>
              <a:t>Purchase Cost : 2,60 €</a:t>
            </a:r>
          </a:p>
          <a:p>
            <a:r>
              <a:rPr lang="en-US" b="1" dirty="0"/>
              <a:t>+ Margin : 1,00 €  </a:t>
            </a:r>
          </a:p>
          <a:p>
            <a:r>
              <a:rPr lang="en-US" b="1" dirty="0"/>
              <a:t>= </a:t>
            </a:r>
            <a:r>
              <a:rPr lang="en-US" b="1" dirty="0" smtClean="0"/>
              <a:t>Selling </a:t>
            </a:r>
            <a:r>
              <a:rPr lang="en-US" b="1" dirty="0"/>
              <a:t>Price excluding VAT : 3,60 € </a:t>
            </a:r>
            <a:r>
              <a:rPr lang="en-US" dirty="0"/>
              <a:t>(2,60 + 1,00)</a:t>
            </a:r>
          </a:p>
          <a:p>
            <a:r>
              <a:rPr lang="en-US" b="1" dirty="0"/>
              <a:t>+ VAT amount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en-US" b="1" dirty="0"/>
              <a:t> </a:t>
            </a:r>
            <a:r>
              <a:rPr lang="en-US" dirty="0"/>
              <a:t>3.60 x 20%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en-US" b="1" dirty="0"/>
              <a:t> </a:t>
            </a:r>
            <a:r>
              <a:rPr lang="en-US" dirty="0"/>
              <a:t>3.60 x (20/100) </a:t>
            </a:r>
            <a:r>
              <a:rPr lang="en-US" b="1" dirty="0"/>
              <a:t>= €0.72</a:t>
            </a:r>
          </a:p>
          <a:p>
            <a:r>
              <a:rPr lang="en-US" b="1" dirty="0"/>
              <a:t>= Amount including VAT : </a:t>
            </a:r>
            <a:r>
              <a:rPr lang="en-US" dirty="0"/>
              <a:t>(HT + VAT) </a:t>
            </a:r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en-US" b="1" dirty="0"/>
              <a:t> </a:t>
            </a:r>
            <a:r>
              <a:rPr lang="en-US" dirty="0"/>
              <a:t>3,60 + 0,72 </a:t>
            </a:r>
            <a:r>
              <a:rPr lang="en-US" b="1" dirty="0"/>
              <a:t>= 4,32 €</a:t>
            </a:r>
          </a:p>
          <a:p>
            <a:endParaRPr lang="fr-FR" b="1" dirty="0"/>
          </a:p>
          <a:p>
            <a:r>
              <a:rPr lang="en-US" b="1" dirty="0"/>
              <a:t>The </a:t>
            </a:r>
            <a:r>
              <a:rPr lang="en-US" b="1" dirty="0" smtClean="0"/>
              <a:t>selling </a:t>
            </a:r>
            <a:r>
              <a:rPr lang="en-US" b="1" dirty="0"/>
              <a:t>price offered to the customer will be € 4.32, with a margin of € 1.00 per product sold.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234238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D7C3F2-3303-48A4-AA66-01E41824C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447317"/>
            <a:ext cx="10364451" cy="159617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sz="4400" dirty="0" err="1"/>
              <a:t>It's</a:t>
            </a:r>
            <a:r>
              <a:rPr lang="fr-FR" sz="4400" dirty="0"/>
              <a:t> up to </a:t>
            </a:r>
            <a:r>
              <a:rPr lang="fr-FR" sz="4400" dirty="0" err="1"/>
              <a:t>you</a:t>
            </a:r>
            <a:r>
              <a:rPr lang="fr-FR" sz="4400" dirty="0"/>
              <a:t> !!!!</a:t>
            </a:r>
          </a:p>
        </p:txBody>
      </p:sp>
    </p:spTree>
    <p:extLst>
      <p:ext uri="{BB962C8B-B14F-4D97-AF65-F5344CB8AC3E}">
        <p14:creationId xmlns:p14="http://schemas.microsoft.com/office/powerpoint/2010/main" xmlns="" val="225762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182</TotalTime>
  <Words>517</Words>
  <Application>Microsoft Office PowerPoint</Application>
  <PresentationFormat>Personnalisé</PresentationFormat>
  <Paragraphs>58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Ronds dans l’eau</vt:lpstr>
      <vt:lpstr>PRICE SETTING</vt:lpstr>
      <vt:lpstr>What does a sELLING price consist of ?</vt:lpstr>
      <vt:lpstr>The cost of the product</vt:lpstr>
      <vt:lpstr>The commercial margin</vt:lpstr>
      <vt:lpstr>NATIONAL TAXES</vt:lpstr>
      <vt:lpstr>THE CALCULATION OF THE SELLING PRICE</vt:lpstr>
      <vt:lpstr>Example of calculating a selling price</vt:lpstr>
      <vt:lpstr>It's up to you 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FORMATION DES PRIX</dc:title>
  <dc:creator>Martine Cid</dc:creator>
  <cp:lastModifiedBy>Utilisateur</cp:lastModifiedBy>
  <cp:revision>5</cp:revision>
  <dcterms:created xsi:type="dcterms:W3CDTF">2022-02-20T13:29:48Z</dcterms:created>
  <dcterms:modified xsi:type="dcterms:W3CDTF">2022-02-21T15:19:45Z</dcterms:modified>
</cp:coreProperties>
</file>